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7" r:id="rId2"/>
  </p:sldIdLst>
  <p:sldSz cx="10799763" cy="251999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4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66"/>
    <p:restoredTop sz="96327"/>
  </p:normalViewPr>
  <p:slideViewPr>
    <p:cSldViewPr snapToGrid="0">
      <p:cViewPr>
        <p:scale>
          <a:sx n="172" d="100"/>
          <a:sy n="172" d="100"/>
        </p:scale>
        <p:origin x="-776" y="-1088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431153154178467"/>
          <c:y val="0.21235879754216894"/>
          <c:w val="0.36321352212270475"/>
          <c:h val="0.5759432511008802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explosion val="22"/>
            <c:spPr>
              <a:solidFill>
                <a:srgbClr val="3CA642"/>
              </a:solidFill>
              <a:ln>
                <a:solidFill>
                  <a:srgbClr val="3CA642"/>
                </a:solidFill>
              </a:ln>
              <a:effectLst>
                <a:outerShdw sx="44000" sy="44000" algn="tl" rotWithShape="0">
                  <a:prstClr val="black"/>
                </a:outerShdw>
              </a:effectLst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AB0-2B42-A1C9-02C59B037BA0}"/>
              </c:ext>
            </c:extLst>
          </c:dPt>
          <c:dPt>
            <c:idx val="1"/>
            <c:bubble3D val="0"/>
            <c:spPr>
              <a:solidFill>
                <a:srgbClr val="D7A84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AB0-2B42-A1C9-02C59B037BA0}"/>
              </c:ext>
            </c:extLst>
          </c:dPt>
          <c:dLbls>
            <c:dLbl>
              <c:idx val="0"/>
              <c:layout>
                <c:manualLayout>
                  <c:x val="-7.1678873351325228E-3"/>
                  <c:y val="-3.095272324831345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48785456-7635-CE4F-A095-0C15E073948B}" type="VALUE">
                      <a:rPr lang="en-US" sz="180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800"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[VALUE]</a:t>
                    </a:fld>
                    <a:endParaRPr lang="en-L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l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LU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AB0-2B42-A1C9-02C59B037BA0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l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L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035688042819227"/>
                      <c:h val="7.462490137700118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EAB0-2B42-A1C9-02C59B037B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L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Personnes qui se sont déjà renseignées de manière proactive au sujet d’un Investissement dans des produits durables</c:v>
                </c:pt>
                <c:pt idx="1">
                  <c:v>reste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0.27</c:v>
                </c:pt>
                <c:pt idx="1">
                  <c:v>0.73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AB0-2B42-A1C9-02C59B037BA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43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L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>
              <a:outerShdw blurRad="50800" dir="5400000" sx="1000" sy="1000" algn="ctr" rotWithShape="0">
                <a:srgbClr val="000000">
                  <a:alpha val="43137"/>
                </a:srgbClr>
              </a:outerShdw>
            </a:effectLst>
          </c:spPr>
          <c:dPt>
            <c:idx val="0"/>
            <c:bubble3D val="0"/>
            <c:spPr>
              <a:solidFill>
                <a:srgbClr val="3CA642"/>
              </a:solidFill>
              <a:ln w="19050">
                <a:solidFill>
                  <a:schemeClr val="lt1"/>
                </a:solidFill>
              </a:ln>
              <a:effectLst>
                <a:outerShdw blurRad="50800" dir="5400000" sx="1000" sy="1000" algn="ctr" rotWithShape="0">
                  <a:srgbClr val="000000">
                    <a:alpha val="43137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A75-F94A-81FA-99C619F58134}"/>
              </c:ext>
            </c:extLst>
          </c:dPt>
          <c:dPt>
            <c:idx val="1"/>
            <c:bubble3D val="0"/>
            <c:spPr>
              <a:solidFill>
                <a:srgbClr val="00ACFF"/>
              </a:solidFill>
              <a:ln w="19050">
                <a:solidFill>
                  <a:schemeClr val="lt1"/>
                </a:solidFill>
              </a:ln>
              <a:effectLst>
                <a:outerShdw blurRad="50800" dir="5400000" sx="1000" sy="1000" algn="ctr" rotWithShape="0">
                  <a:srgbClr val="000000">
                    <a:alpha val="43137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A75-F94A-81FA-99C619F58134}"/>
              </c:ext>
            </c:extLst>
          </c:dPt>
          <c:dPt>
            <c:idx val="2"/>
            <c:bubble3D val="0"/>
            <c:spPr>
              <a:solidFill>
                <a:srgbClr val="004479"/>
              </a:solidFill>
              <a:ln w="19050">
                <a:solidFill>
                  <a:schemeClr val="lt1"/>
                </a:solidFill>
              </a:ln>
              <a:effectLst>
                <a:outerShdw blurRad="50800" dir="5400000" sx="1000" sy="1000" algn="ctr" rotWithShape="0">
                  <a:srgbClr val="000000">
                    <a:alpha val="43137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A75-F94A-81FA-99C619F58134}"/>
              </c:ext>
            </c:extLst>
          </c:dPt>
          <c:dPt>
            <c:idx val="3"/>
            <c:bubble3D val="0"/>
            <c:spPr>
              <a:solidFill>
                <a:srgbClr val="E30413"/>
              </a:solidFill>
              <a:ln w="19050">
                <a:solidFill>
                  <a:schemeClr val="lt1"/>
                </a:solidFill>
              </a:ln>
              <a:effectLst>
                <a:outerShdw blurRad="50800" dir="5400000" sx="1000" sy="1000" algn="ctr" rotWithShape="0">
                  <a:srgbClr val="000000">
                    <a:alpha val="43137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0A75-F94A-81FA-99C619F58134}"/>
              </c:ext>
            </c:extLst>
          </c:dPt>
          <c:dPt>
            <c:idx val="4"/>
            <c:bubble3D val="0"/>
            <c:spPr>
              <a:solidFill>
                <a:srgbClr val="D82CAA"/>
              </a:solidFill>
              <a:ln w="19050">
                <a:solidFill>
                  <a:schemeClr val="lt1"/>
                </a:solidFill>
              </a:ln>
              <a:effectLst>
                <a:outerShdw blurRad="50800" dir="5400000" sx="1000" sy="1000" algn="ctr" rotWithShape="0">
                  <a:srgbClr val="000000">
                    <a:alpha val="43137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0A75-F94A-81FA-99C619F58134}"/>
              </c:ext>
            </c:extLst>
          </c:dPt>
          <c:cat>
            <c:strRef>
              <c:f>Sheet1!$A$2:$A$6</c:f>
              <c:strCache>
                <c:ptCount val="5"/>
                <c:pt idx="0">
                  <c:v>Tout à fait d'accord</c:v>
                </c:pt>
                <c:pt idx="1">
                  <c:v>Plutôt d'accord</c:v>
                </c:pt>
                <c:pt idx="2">
                  <c:v>Plutôt pas d'accord</c:v>
                </c:pt>
                <c:pt idx="3">
                  <c:v>Pas du tout d'accord</c:v>
                </c:pt>
                <c:pt idx="4">
                  <c:v>Je ne sais pas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0.47</c:v>
                </c:pt>
                <c:pt idx="1">
                  <c:v>0.4</c:v>
                </c:pt>
                <c:pt idx="2">
                  <c:v>0.04</c:v>
                </c:pt>
                <c:pt idx="3">
                  <c:v>0.01</c:v>
                </c:pt>
                <c:pt idx="4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A75-F94A-81FA-99C619F581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>
      <a:outerShdw blurRad="50800" dist="50800" dir="5400000" algn="ctr" rotWithShape="0">
        <a:schemeClr val="bg1"/>
      </a:outerShdw>
    </a:effectLst>
  </c:spPr>
  <c:txPr>
    <a:bodyPr/>
    <a:lstStyle/>
    <a:p>
      <a:pPr>
        <a:defRPr>
          <a:ln w="19050">
            <a:noFill/>
          </a:ln>
          <a:noFill/>
        </a:defRPr>
      </a:pPr>
      <a:endParaRPr lang="en-L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590335453507869"/>
          <c:y val="0.17954505162351522"/>
          <c:w val="0.38709086702211526"/>
          <c:h val="0.6138052656224036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D7A841"/>
            </a:solidFill>
          </c:spPr>
          <c:explosion val="7"/>
          <c:dPt>
            <c:idx val="0"/>
            <c:bubble3D val="0"/>
            <c:explosion val="15"/>
            <c:spPr>
              <a:solidFill>
                <a:srgbClr val="D82CAA"/>
              </a:solidFill>
              <a:ln>
                <a:solidFill>
                  <a:srgbClr val="D82CAA"/>
                </a:soli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D4D-1345-BC56-7EE904B0FE88}"/>
              </c:ext>
            </c:extLst>
          </c:dPt>
          <c:dPt>
            <c:idx val="1"/>
            <c:bubble3D val="0"/>
            <c:spPr>
              <a:solidFill>
                <a:srgbClr val="D7A84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D4D-1345-BC56-7EE904B0FE88}"/>
              </c:ext>
            </c:extLst>
          </c:dPt>
          <c:dLbls>
            <c:dLbl>
              <c:idx val="0"/>
              <c:layout>
                <c:manualLayout>
                  <c:x val="-1.0755483814690768E-2"/>
                  <c:y val="-2.297100877818108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48785456-7635-CE4F-A095-0C15E073948B}" type="VALUE">
                      <a:rPr lang="en-US" sz="180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800"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[VALUE]</a:t>
                    </a:fld>
                    <a:endParaRPr lang="en-L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l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LU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D4D-1345-BC56-7EE904B0FE88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l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L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035688042819227"/>
                      <c:h val="7.462490137700118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7D4D-1345-BC56-7EE904B0FE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L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Personnes qui signalent avoir eu des propositions d’investissement dans des produits durables par des acteurs du monde de la finance</c:v>
                </c:pt>
                <c:pt idx="1">
                  <c:v>reste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0.24</c:v>
                </c:pt>
                <c:pt idx="1">
                  <c:v>0.76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D4D-1345-BC56-7EE904B0FE8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4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L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0.18208</cdr:x>
      <cdr:y>0.66985</cdr:y>
    </cdr:from>
    <cdr:to>
      <cdr:x>0.30825</cdr:x>
      <cdr:y>0.74731</cdr:y>
    </cdr:to>
    <cdr:cxnSp macro="">
      <cdr:nvCxnSpPr>
        <cdr:cNvPr id="7" name="Straight Connector 6">
          <a:extLst xmlns:a="http://schemas.openxmlformats.org/drawingml/2006/main">
            <a:ext uri="{FF2B5EF4-FFF2-40B4-BE49-F238E27FC236}">
              <a16:creationId xmlns:a16="http://schemas.microsoft.com/office/drawing/2014/main" id="{A356F41C-3565-AC8B-5970-5BD6DEF358C5}"/>
            </a:ext>
          </a:extLst>
        </cdr:cNvPr>
        <cdr:cNvCxnSpPr/>
      </cdr:nvCxnSpPr>
      <cdr:spPr>
        <a:xfrm xmlns:a="http://schemas.openxmlformats.org/drawingml/2006/main" flipH="1">
          <a:off x="797756" y="1782285"/>
          <a:ext cx="552775" cy="206091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rgbClr val="004479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0.72155</cdr:x>
      <cdr:y>0.65529</cdr:y>
    </cdr:from>
    <cdr:to>
      <cdr:x>0.78556</cdr:x>
      <cdr:y>0.78836</cdr:y>
    </cdr:to>
    <cdr:cxnSp macro="">
      <cdr:nvCxnSpPr>
        <cdr:cNvPr id="12" name="Straight Connector 11">
          <a:extLst xmlns:a="http://schemas.openxmlformats.org/drawingml/2006/main">
            <a:ext uri="{FF2B5EF4-FFF2-40B4-BE49-F238E27FC236}">
              <a16:creationId xmlns:a16="http://schemas.microsoft.com/office/drawing/2014/main" id="{7AB706E8-D5B0-417C-96C8-204683653C2A}"/>
            </a:ext>
          </a:extLst>
        </cdr:cNvPr>
        <cdr:cNvCxnSpPr/>
      </cdr:nvCxnSpPr>
      <cdr:spPr>
        <a:xfrm xmlns:a="http://schemas.openxmlformats.org/drawingml/2006/main">
          <a:off x="3161283" y="1743546"/>
          <a:ext cx="280463" cy="354066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rgbClr val="004479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0.45589</cdr:x>
      <cdr:y>0.11012</cdr:y>
    </cdr:from>
    <cdr:to>
      <cdr:x>0.75829</cdr:x>
      <cdr:y>0.22854</cdr:y>
    </cdr:to>
    <cdr:cxnSp macro="">
      <cdr:nvCxnSpPr>
        <cdr:cNvPr id="16" name="Straight Connector 15">
          <a:extLst xmlns:a="http://schemas.openxmlformats.org/drawingml/2006/main">
            <a:ext uri="{FF2B5EF4-FFF2-40B4-BE49-F238E27FC236}">
              <a16:creationId xmlns:a16="http://schemas.microsoft.com/office/drawing/2014/main" id="{E16661C2-595F-CE91-9A05-013703A2D973}"/>
            </a:ext>
          </a:extLst>
        </cdr:cNvPr>
        <cdr:cNvCxnSpPr/>
      </cdr:nvCxnSpPr>
      <cdr:spPr>
        <a:xfrm xmlns:a="http://schemas.openxmlformats.org/drawingml/2006/main" flipV="1">
          <a:off x="1997376" y="293001"/>
          <a:ext cx="1324879" cy="315081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rgbClr val="004479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0.18747</cdr:x>
      <cdr:y>0.31817</cdr:y>
    </cdr:from>
    <cdr:to>
      <cdr:x>0.42567</cdr:x>
      <cdr:y>0.31817</cdr:y>
    </cdr:to>
    <cdr:cxnSp macro="">
      <cdr:nvCxnSpPr>
        <cdr:cNvPr id="20" name="Straight Connector 19">
          <a:extLst xmlns:a="http://schemas.openxmlformats.org/drawingml/2006/main">
            <a:ext uri="{FF2B5EF4-FFF2-40B4-BE49-F238E27FC236}">
              <a16:creationId xmlns:a16="http://schemas.microsoft.com/office/drawing/2014/main" id="{5669E315-3067-1FF9-10AF-01F60375ADC9}"/>
            </a:ext>
          </a:extLst>
        </cdr:cNvPr>
        <cdr:cNvCxnSpPr/>
      </cdr:nvCxnSpPr>
      <cdr:spPr>
        <a:xfrm xmlns:a="http://schemas.openxmlformats.org/drawingml/2006/main" flipH="1">
          <a:off x="821354" y="846563"/>
          <a:ext cx="1043627" cy="0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rgbClr val="004479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0.10373</cdr:x>
      <cdr:y>0.0078</cdr:y>
    </cdr:from>
    <cdr:to>
      <cdr:x>0.24868</cdr:x>
      <cdr:y>0.20267</cdr:y>
    </cdr:to>
    <cdr:sp macro="" textlink="">
      <cdr:nvSpPr>
        <cdr:cNvPr id="23" name="TextBox 22">
          <a:extLst xmlns:a="http://schemas.openxmlformats.org/drawingml/2006/main">
            <a:ext uri="{FF2B5EF4-FFF2-40B4-BE49-F238E27FC236}">
              <a16:creationId xmlns:a16="http://schemas.microsoft.com/office/drawing/2014/main" id="{CB31CB19-D633-084C-3663-E6C70F829153}"/>
            </a:ext>
          </a:extLst>
        </cdr:cNvPr>
        <cdr:cNvSpPr txBox="1"/>
      </cdr:nvSpPr>
      <cdr:spPr>
        <a:xfrm xmlns:a="http://schemas.openxmlformats.org/drawingml/2006/main">
          <a:off x="497385" y="23031"/>
          <a:ext cx="695038" cy="5752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LU" sz="1100" dirty="0"/>
        </a:p>
      </cdr:txBody>
    </cdr:sp>
  </cdr:relSizeAnchor>
  <cdr:relSizeAnchor xmlns:cdr="http://schemas.openxmlformats.org/drawingml/2006/chartDrawing">
    <cdr:from>
      <cdr:x>0.31967</cdr:x>
      <cdr:y>0.02328</cdr:y>
    </cdr:from>
    <cdr:to>
      <cdr:x>0.38506</cdr:x>
      <cdr:y>0.13096</cdr:y>
    </cdr:to>
    <cdr:cxnSp macro="">
      <cdr:nvCxnSpPr>
        <cdr:cNvPr id="14" name="Straight Connector 13">
          <a:extLst xmlns:a="http://schemas.openxmlformats.org/drawingml/2006/main">
            <a:ext uri="{FF2B5EF4-FFF2-40B4-BE49-F238E27FC236}">
              <a16:creationId xmlns:a16="http://schemas.microsoft.com/office/drawing/2014/main" id="{3F6254FF-D4F8-673E-85A2-1C22061B6DC5}"/>
            </a:ext>
          </a:extLst>
        </cdr:cNvPr>
        <cdr:cNvCxnSpPr/>
      </cdr:nvCxnSpPr>
      <cdr:spPr>
        <a:xfrm xmlns:a="http://schemas.openxmlformats.org/drawingml/2006/main" flipH="1" flipV="1">
          <a:off x="1400536" y="61938"/>
          <a:ext cx="286509" cy="286509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rgbClr val="004479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9982" y="4124164"/>
            <a:ext cx="9179799" cy="8773325"/>
          </a:xfrm>
        </p:spPr>
        <p:txBody>
          <a:bodyPr anchor="b"/>
          <a:lstStyle>
            <a:lvl1pPr algn="ctr">
              <a:defRPr sz="7087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9971" y="13235822"/>
            <a:ext cx="8099822" cy="6084159"/>
          </a:xfrm>
        </p:spPr>
        <p:txBody>
          <a:bodyPr/>
          <a:lstStyle>
            <a:lvl1pPr marL="0" indent="0" algn="ctr">
              <a:buNone/>
              <a:defRPr sz="2835"/>
            </a:lvl1pPr>
            <a:lvl2pPr marL="539999" indent="0" algn="ctr">
              <a:buNone/>
              <a:defRPr sz="2362"/>
            </a:lvl2pPr>
            <a:lvl3pPr marL="1079998" indent="0" algn="ctr">
              <a:buNone/>
              <a:defRPr sz="2126"/>
            </a:lvl3pPr>
            <a:lvl4pPr marL="1619997" indent="0" algn="ctr">
              <a:buNone/>
              <a:defRPr sz="1890"/>
            </a:lvl4pPr>
            <a:lvl5pPr marL="2159996" indent="0" algn="ctr">
              <a:buNone/>
              <a:defRPr sz="1890"/>
            </a:lvl5pPr>
            <a:lvl6pPr marL="2699995" indent="0" algn="ctr">
              <a:buNone/>
              <a:defRPr sz="1890"/>
            </a:lvl6pPr>
            <a:lvl7pPr marL="3239994" indent="0" algn="ctr">
              <a:buNone/>
              <a:defRPr sz="1890"/>
            </a:lvl7pPr>
            <a:lvl8pPr marL="3779992" indent="0" algn="ctr">
              <a:buNone/>
              <a:defRPr sz="1890"/>
            </a:lvl8pPr>
            <a:lvl9pPr marL="4319991" indent="0" algn="ctr">
              <a:buNone/>
              <a:defRPr sz="189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3FF65-3DB8-2E40-B465-F03A1FCC6A48}" type="datetimeFigureOut">
              <a:rPr lang="en-GB" smtClean="0"/>
              <a:t>18/10/2022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29D94-86F6-5645-AD90-D0481B04BE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257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3FF65-3DB8-2E40-B465-F03A1FCC6A48}" type="datetimeFigureOut">
              <a:rPr lang="en-GB" smtClean="0"/>
              <a:t>18/10/2022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29D94-86F6-5645-AD90-D0481B04BE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6856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28581" y="1341665"/>
            <a:ext cx="2328699" cy="21355814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484" y="1341665"/>
            <a:ext cx="6851100" cy="2135581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3FF65-3DB8-2E40-B465-F03A1FCC6A48}" type="datetimeFigureOut">
              <a:rPr lang="en-GB" smtClean="0"/>
              <a:t>18/10/2022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29D94-86F6-5645-AD90-D0481B04BE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8152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3FF65-3DB8-2E40-B465-F03A1FCC6A48}" type="datetimeFigureOut">
              <a:rPr lang="en-GB" smtClean="0"/>
              <a:t>18/10/2022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29D94-86F6-5645-AD90-D0481B04BE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202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859" y="6282501"/>
            <a:ext cx="9314796" cy="10482488"/>
          </a:xfrm>
        </p:spPr>
        <p:txBody>
          <a:bodyPr anchor="b"/>
          <a:lstStyle>
            <a:lvl1pPr>
              <a:defRPr sz="7087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859" y="16864157"/>
            <a:ext cx="9314796" cy="5512493"/>
          </a:xfrm>
        </p:spPr>
        <p:txBody>
          <a:bodyPr/>
          <a:lstStyle>
            <a:lvl1pPr marL="0" indent="0">
              <a:buNone/>
              <a:defRPr sz="2835">
                <a:solidFill>
                  <a:schemeClr val="tx1"/>
                </a:solidFill>
              </a:defRPr>
            </a:lvl1pPr>
            <a:lvl2pPr marL="539999" indent="0">
              <a:buNone/>
              <a:defRPr sz="2362">
                <a:solidFill>
                  <a:schemeClr val="tx1">
                    <a:tint val="75000"/>
                  </a:schemeClr>
                </a:solidFill>
              </a:defRPr>
            </a:lvl2pPr>
            <a:lvl3pPr marL="1079998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3pPr>
            <a:lvl4pPr marL="1619997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4pPr>
            <a:lvl5pPr marL="2159996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5pPr>
            <a:lvl6pPr marL="2699995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6pPr>
            <a:lvl7pPr marL="3239994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7pPr>
            <a:lvl8pPr marL="3779992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8pPr>
            <a:lvl9pPr marL="4319991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3FF65-3DB8-2E40-B465-F03A1FCC6A48}" type="datetimeFigureOut">
              <a:rPr lang="en-GB" smtClean="0"/>
              <a:t>18/10/2022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29D94-86F6-5645-AD90-D0481B04BE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4261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484" y="6708326"/>
            <a:ext cx="4589899" cy="1598915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7380" y="6708326"/>
            <a:ext cx="4589899" cy="1598915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3FF65-3DB8-2E40-B465-F03A1FCC6A48}" type="datetimeFigureOut">
              <a:rPr lang="en-GB" smtClean="0"/>
              <a:t>18/10/2022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29D94-86F6-5645-AD90-D0481B04BE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220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0" y="1341671"/>
            <a:ext cx="9314796" cy="487083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892" y="6177496"/>
            <a:ext cx="4568805" cy="3027495"/>
          </a:xfrm>
        </p:spPr>
        <p:txBody>
          <a:bodyPr anchor="b"/>
          <a:lstStyle>
            <a:lvl1pPr marL="0" indent="0">
              <a:buNone/>
              <a:defRPr sz="2835" b="1"/>
            </a:lvl1pPr>
            <a:lvl2pPr marL="539999" indent="0">
              <a:buNone/>
              <a:defRPr sz="2362" b="1"/>
            </a:lvl2pPr>
            <a:lvl3pPr marL="1079998" indent="0">
              <a:buNone/>
              <a:defRPr sz="2126" b="1"/>
            </a:lvl3pPr>
            <a:lvl4pPr marL="1619997" indent="0">
              <a:buNone/>
              <a:defRPr sz="1890" b="1"/>
            </a:lvl4pPr>
            <a:lvl5pPr marL="2159996" indent="0">
              <a:buNone/>
              <a:defRPr sz="1890" b="1"/>
            </a:lvl5pPr>
            <a:lvl6pPr marL="2699995" indent="0">
              <a:buNone/>
              <a:defRPr sz="1890" b="1"/>
            </a:lvl6pPr>
            <a:lvl7pPr marL="3239994" indent="0">
              <a:buNone/>
              <a:defRPr sz="1890" b="1"/>
            </a:lvl7pPr>
            <a:lvl8pPr marL="3779992" indent="0">
              <a:buNone/>
              <a:defRPr sz="1890" b="1"/>
            </a:lvl8pPr>
            <a:lvl9pPr marL="4319991" indent="0">
              <a:buNone/>
              <a:defRPr sz="189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892" y="9204991"/>
            <a:ext cx="4568805" cy="1353915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67381" y="6177496"/>
            <a:ext cx="4591306" cy="3027495"/>
          </a:xfrm>
        </p:spPr>
        <p:txBody>
          <a:bodyPr anchor="b"/>
          <a:lstStyle>
            <a:lvl1pPr marL="0" indent="0">
              <a:buNone/>
              <a:defRPr sz="2835" b="1"/>
            </a:lvl1pPr>
            <a:lvl2pPr marL="539999" indent="0">
              <a:buNone/>
              <a:defRPr sz="2362" b="1"/>
            </a:lvl2pPr>
            <a:lvl3pPr marL="1079998" indent="0">
              <a:buNone/>
              <a:defRPr sz="2126" b="1"/>
            </a:lvl3pPr>
            <a:lvl4pPr marL="1619997" indent="0">
              <a:buNone/>
              <a:defRPr sz="1890" b="1"/>
            </a:lvl4pPr>
            <a:lvl5pPr marL="2159996" indent="0">
              <a:buNone/>
              <a:defRPr sz="1890" b="1"/>
            </a:lvl5pPr>
            <a:lvl6pPr marL="2699995" indent="0">
              <a:buNone/>
              <a:defRPr sz="1890" b="1"/>
            </a:lvl6pPr>
            <a:lvl7pPr marL="3239994" indent="0">
              <a:buNone/>
              <a:defRPr sz="1890" b="1"/>
            </a:lvl7pPr>
            <a:lvl8pPr marL="3779992" indent="0">
              <a:buNone/>
              <a:defRPr sz="1890" b="1"/>
            </a:lvl8pPr>
            <a:lvl9pPr marL="4319991" indent="0">
              <a:buNone/>
              <a:defRPr sz="189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7381" y="9204991"/>
            <a:ext cx="4591306" cy="1353915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3FF65-3DB8-2E40-B465-F03A1FCC6A48}" type="datetimeFigureOut">
              <a:rPr lang="en-GB" smtClean="0"/>
              <a:t>18/10/2022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29D94-86F6-5645-AD90-D0481B04BE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855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3FF65-3DB8-2E40-B465-F03A1FCC6A48}" type="datetimeFigureOut">
              <a:rPr lang="en-GB" smtClean="0"/>
              <a:t>18/10/2022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29D94-86F6-5645-AD90-D0481B04BE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3624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3FF65-3DB8-2E40-B465-F03A1FCC6A48}" type="datetimeFigureOut">
              <a:rPr lang="en-GB" smtClean="0"/>
              <a:t>18/10/2022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29D94-86F6-5645-AD90-D0481B04BE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8970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0" y="1679998"/>
            <a:ext cx="3483205" cy="5879994"/>
          </a:xfrm>
        </p:spPr>
        <p:txBody>
          <a:bodyPr anchor="b"/>
          <a:lstStyle>
            <a:lvl1pPr>
              <a:defRPr sz="378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1306" y="3628335"/>
            <a:ext cx="5467380" cy="17908316"/>
          </a:xfrm>
        </p:spPr>
        <p:txBody>
          <a:bodyPr/>
          <a:lstStyle>
            <a:lvl1pPr>
              <a:defRPr sz="3780"/>
            </a:lvl1pPr>
            <a:lvl2pPr>
              <a:defRPr sz="3307"/>
            </a:lvl2pPr>
            <a:lvl3pPr>
              <a:defRPr sz="2835"/>
            </a:lvl3pPr>
            <a:lvl4pPr>
              <a:defRPr sz="2362"/>
            </a:lvl4pPr>
            <a:lvl5pPr>
              <a:defRPr sz="2362"/>
            </a:lvl5pPr>
            <a:lvl6pPr>
              <a:defRPr sz="2362"/>
            </a:lvl6pPr>
            <a:lvl7pPr>
              <a:defRPr sz="2362"/>
            </a:lvl7pPr>
            <a:lvl8pPr>
              <a:defRPr sz="2362"/>
            </a:lvl8pPr>
            <a:lvl9pPr>
              <a:defRPr sz="2362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3890" y="7559993"/>
            <a:ext cx="3483205" cy="14005821"/>
          </a:xfrm>
        </p:spPr>
        <p:txBody>
          <a:bodyPr/>
          <a:lstStyle>
            <a:lvl1pPr marL="0" indent="0">
              <a:buNone/>
              <a:defRPr sz="1890"/>
            </a:lvl1pPr>
            <a:lvl2pPr marL="539999" indent="0">
              <a:buNone/>
              <a:defRPr sz="1654"/>
            </a:lvl2pPr>
            <a:lvl3pPr marL="1079998" indent="0">
              <a:buNone/>
              <a:defRPr sz="1417"/>
            </a:lvl3pPr>
            <a:lvl4pPr marL="1619997" indent="0">
              <a:buNone/>
              <a:defRPr sz="1181"/>
            </a:lvl4pPr>
            <a:lvl5pPr marL="2159996" indent="0">
              <a:buNone/>
              <a:defRPr sz="1181"/>
            </a:lvl5pPr>
            <a:lvl6pPr marL="2699995" indent="0">
              <a:buNone/>
              <a:defRPr sz="1181"/>
            </a:lvl6pPr>
            <a:lvl7pPr marL="3239994" indent="0">
              <a:buNone/>
              <a:defRPr sz="1181"/>
            </a:lvl7pPr>
            <a:lvl8pPr marL="3779992" indent="0">
              <a:buNone/>
              <a:defRPr sz="1181"/>
            </a:lvl8pPr>
            <a:lvl9pPr marL="4319991" indent="0">
              <a:buNone/>
              <a:defRPr sz="118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3FF65-3DB8-2E40-B465-F03A1FCC6A48}" type="datetimeFigureOut">
              <a:rPr lang="en-GB" smtClean="0"/>
              <a:t>18/10/2022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29D94-86F6-5645-AD90-D0481B04BE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043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0" y="1679998"/>
            <a:ext cx="3483205" cy="5879994"/>
          </a:xfrm>
        </p:spPr>
        <p:txBody>
          <a:bodyPr anchor="b"/>
          <a:lstStyle>
            <a:lvl1pPr>
              <a:defRPr sz="378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91306" y="3628335"/>
            <a:ext cx="5467380" cy="17908316"/>
          </a:xfrm>
        </p:spPr>
        <p:txBody>
          <a:bodyPr anchor="t"/>
          <a:lstStyle>
            <a:lvl1pPr marL="0" indent="0">
              <a:buNone/>
              <a:defRPr sz="3780"/>
            </a:lvl1pPr>
            <a:lvl2pPr marL="539999" indent="0">
              <a:buNone/>
              <a:defRPr sz="3307"/>
            </a:lvl2pPr>
            <a:lvl3pPr marL="1079998" indent="0">
              <a:buNone/>
              <a:defRPr sz="2835"/>
            </a:lvl3pPr>
            <a:lvl4pPr marL="1619997" indent="0">
              <a:buNone/>
              <a:defRPr sz="2362"/>
            </a:lvl4pPr>
            <a:lvl5pPr marL="2159996" indent="0">
              <a:buNone/>
              <a:defRPr sz="2362"/>
            </a:lvl5pPr>
            <a:lvl6pPr marL="2699995" indent="0">
              <a:buNone/>
              <a:defRPr sz="2362"/>
            </a:lvl6pPr>
            <a:lvl7pPr marL="3239994" indent="0">
              <a:buNone/>
              <a:defRPr sz="2362"/>
            </a:lvl7pPr>
            <a:lvl8pPr marL="3779992" indent="0">
              <a:buNone/>
              <a:defRPr sz="2362"/>
            </a:lvl8pPr>
            <a:lvl9pPr marL="4319991" indent="0">
              <a:buNone/>
              <a:defRPr sz="2362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3890" y="7559993"/>
            <a:ext cx="3483205" cy="14005821"/>
          </a:xfrm>
        </p:spPr>
        <p:txBody>
          <a:bodyPr/>
          <a:lstStyle>
            <a:lvl1pPr marL="0" indent="0">
              <a:buNone/>
              <a:defRPr sz="1890"/>
            </a:lvl1pPr>
            <a:lvl2pPr marL="539999" indent="0">
              <a:buNone/>
              <a:defRPr sz="1654"/>
            </a:lvl2pPr>
            <a:lvl3pPr marL="1079998" indent="0">
              <a:buNone/>
              <a:defRPr sz="1417"/>
            </a:lvl3pPr>
            <a:lvl4pPr marL="1619997" indent="0">
              <a:buNone/>
              <a:defRPr sz="1181"/>
            </a:lvl4pPr>
            <a:lvl5pPr marL="2159996" indent="0">
              <a:buNone/>
              <a:defRPr sz="1181"/>
            </a:lvl5pPr>
            <a:lvl6pPr marL="2699995" indent="0">
              <a:buNone/>
              <a:defRPr sz="1181"/>
            </a:lvl6pPr>
            <a:lvl7pPr marL="3239994" indent="0">
              <a:buNone/>
              <a:defRPr sz="1181"/>
            </a:lvl7pPr>
            <a:lvl8pPr marL="3779992" indent="0">
              <a:buNone/>
              <a:defRPr sz="1181"/>
            </a:lvl8pPr>
            <a:lvl9pPr marL="4319991" indent="0">
              <a:buNone/>
              <a:defRPr sz="118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3FF65-3DB8-2E40-B465-F03A1FCC6A48}" type="datetimeFigureOut">
              <a:rPr lang="en-GB" smtClean="0"/>
              <a:t>18/10/2022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29D94-86F6-5645-AD90-D0481B04BE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1696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2484" y="1341671"/>
            <a:ext cx="9314796" cy="48708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2484" y="6708326"/>
            <a:ext cx="9314796" cy="159891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484" y="23356649"/>
            <a:ext cx="2429947" cy="13416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3FF65-3DB8-2E40-B465-F03A1FCC6A48}" type="datetimeFigureOut">
              <a:rPr lang="en-GB" smtClean="0"/>
              <a:t>18/10/2022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77422" y="23356649"/>
            <a:ext cx="3644920" cy="13416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7332" y="23356649"/>
            <a:ext cx="2429947" cy="13416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29D94-86F6-5645-AD90-D0481B04BE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4884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79998" rtl="0" eaLnBrk="1" latinLnBrk="0" hangingPunct="1">
        <a:lnSpc>
          <a:spcPct val="90000"/>
        </a:lnSpc>
        <a:spcBef>
          <a:spcPct val="0"/>
        </a:spcBef>
        <a:buNone/>
        <a:defRPr sz="519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999" indent="-269999" algn="l" defTabSz="1079998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09998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2pPr>
      <a:lvl3pPr marL="1349997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3pPr>
      <a:lvl4pPr marL="1889996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429995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969994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509993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4049992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589991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1pPr>
      <a:lvl2pPr marL="539999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79998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619997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159996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699995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239994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3779992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319991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microsoft.com/office/2007/relationships/hdphoto" Target="../media/hdphoto3.wdp"/><Relationship Id="rId26" Type="http://schemas.openxmlformats.org/officeDocument/2006/relationships/image" Target="../media/image16.png"/><Relationship Id="rId3" Type="http://schemas.openxmlformats.org/officeDocument/2006/relationships/chart" Target="../charts/chart1.xml"/><Relationship Id="rId21" Type="http://schemas.openxmlformats.org/officeDocument/2006/relationships/chart" Target="../charts/chart3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3.png"/><Relationship Id="rId25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microsoft.com/office/2007/relationships/hdphoto" Target="../media/hdphoto2.wdp"/><Relationship Id="rId20" Type="http://schemas.openxmlformats.org/officeDocument/2006/relationships/image" Target="../media/image14.png"/><Relationship Id="rId29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hyperlink" Target="http://www.lsfi.lu/" TargetMode="External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23" Type="http://schemas.openxmlformats.org/officeDocument/2006/relationships/hyperlink" Target="http://www.abbl.lu/en/consumers/financial-education/abbl-foundation" TargetMode="External"/><Relationship Id="rId28" Type="http://schemas.openxmlformats.org/officeDocument/2006/relationships/image" Target="../media/image18.png"/><Relationship Id="rId10" Type="http://schemas.openxmlformats.org/officeDocument/2006/relationships/image" Target="../media/image8.png"/><Relationship Id="rId19" Type="http://schemas.openxmlformats.org/officeDocument/2006/relationships/chart" Target="../charts/chart2.xml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microsoft.com/office/2007/relationships/hdphoto" Target="../media/hdphoto1.wdp"/><Relationship Id="rId22" Type="http://schemas.openxmlformats.org/officeDocument/2006/relationships/hyperlink" Target="http://www.cssf.lu/" TargetMode="External"/><Relationship Id="rId27" Type="http://schemas.openxmlformats.org/officeDocument/2006/relationships/image" Target="../media/image17.png"/><Relationship Id="rId30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97FF7E2-AC2A-2857-B8C3-2EA9DE4991E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2274891" y="8150222"/>
            <a:ext cx="2859451" cy="254680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24D8CD1-A659-6588-7435-A304969FC3DD}"/>
              </a:ext>
            </a:extLst>
          </p:cNvPr>
          <p:cNvSpPr/>
          <p:nvPr/>
        </p:nvSpPr>
        <p:spPr>
          <a:xfrm>
            <a:off x="-1" y="11203708"/>
            <a:ext cx="10799763" cy="4846818"/>
          </a:xfrm>
          <a:prstGeom prst="rect">
            <a:avLst/>
          </a:prstGeom>
          <a:solidFill>
            <a:srgbClr val="F1F9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C18B3A6-2930-F95F-1F4B-AFDCD9F7FDC1}"/>
              </a:ext>
            </a:extLst>
          </p:cNvPr>
          <p:cNvSpPr/>
          <p:nvPr/>
        </p:nvSpPr>
        <p:spPr>
          <a:xfrm>
            <a:off x="0" y="1383562"/>
            <a:ext cx="10799764" cy="4693345"/>
          </a:xfrm>
          <a:prstGeom prst="rect">
            <a:avLst/>
          </a:prstGeom>
          <a:solidFill>
            <a:srgbClr val="F1F9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323C36-4304-199E-5059-BFC973036519}"/>
              </a:ext>
            </a:extLst>
          </p:cNvPr>
          <p:cNvSpPr txBox="1"/>
          <p:nvPr/>
        </p:nvSpPr>
        <p:spPr>
          <a:xfrm>
            <a:off x="204436" y="1550320"/>
            <a:ext cx="798671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>
                <a:latin typeface="Helvetica" pitchFamily="2" charset="0"/>
                <a:cs typeface="Arial Hebrew" pitchFamily="2" charset="-79"/>
              </a:rPr>
              <a:t>1. Perception of the impact of sustainable finance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4B3D57-0F4C-99F6-A973-51C77D5B16D3}"/>
              </a:ext>
            </a:extLst>
          </p:cNvPr>
          <p:cNvSpPr txBox="1"/>
          <p:nvPr/>
        </p:nvSpPr>
        <p:spPr>
          <a:xfrm>
            <a:off x="208669" y="6296276"/>
            <a:ext cx="955182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>
                <a:latin typeface="Helvetica" pitchFamily="2" charset="0"/>
                <a:cs typeface="Arial Hebrew" pitchFamily="2" charset="-79"/>
              </a:rPr>
              <a:t>2. Understanding and need for information</a:t>
            </a:r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E98ED37B-69BB-B298-3D2C-E758F61369B9}"/>
              </a:ext>
            </a:extLst>
          </p:cNvPr>
          <p:cNvSpPr/>
          <p:nvPr/>
        </p:nvSpPr>
        <p:spPr>
          <a:xfrm>
            <a:off x="634383" y="6756785"/>
            <a:ext cx="1857217" cy="1036278"/>
          </a:xfrm>
          <a:prstGeom prst="cloud">
            <a:avLst/>
          </a:prstGeom>
          <a:solidFill>
            <a:srgbClr val="E30613"/>
          </a:solidFill>
          <a:ln>
            <a:solidFill>
              <a:srgbClr val="E304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A6A242-55CD-2C5B-8A0F-271DA5E8FC73}"/>
              </a:ext>
            </a:extLst>
          </p:cNvPr>
          <p:cNvSpPr txBox="1"/>
          <p:nvPr/>
        </p:nvSpPr>
        <p:spPr>
          <a:xfrm>
            <a:off x="869584" y="6852384"/>
            <a:ext cx="185721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200" b="1">
                <a:solidFill>
                  <a:schemeClr val="bg1"/>
                </a:solidFill>
                <a:latin typeface="Avenir Book" panose="02000503020000020003" pitchFamily="2" charset="0"/>
                <a:cs typeface="Angsana New" panose="02020603050405020304" pitchFamily="18" charset="-34"/>
              </a:rPr>
              <a:t>47%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630024-ED21-544A-831F-269FDB0FC8F8}"/>
              </a:ext>
            </a:extLst>
          </p:cNvPr>
          <p:cNvSpPr txBox="1"/>
          <p:nvPr/>
        </p:nvSpPr>
        <p:spPr>
          <a:xfrm>
            <a:off x="2430480" y="8049873"/>
            <a:ext cx="278900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>
              <a:defRPr/>
            </a:pPr>
            <a:r>
              <a:rPr lang="en-US" sz="1300">
                <a:latin typeface="Avenir Next" panose="020B0503020202020204" pitchFamily="34" charset="0"/>
              </a:rPr>
              <a:t>Do not know or have difficulty understanding what «sustainable finance» is.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7A33683-3261-DD7A-4777-5BF2CA97BB03}"/>
              </a:ext>
            </a:extLst>
          </p:cNvPr>
          <p:cNvSpPr/>
          <p:nvPr/>
        </p:nvSpPr>
        <p:spPr>
          <a:xfrm rot="1203887">
            <a:off x="2095309" y="7699304"/>
            <a:ext cx="114300" cy="114300"/>
          </a:xfrm>
          <a:prstGeom prst="ellipse">
            <a:avLst/>
          </a:prstGeom>
          <a:solidFill>
            <a:srgbClr val="E30613"/>
          </a:solidFill>
          <a:ln>
            <a:solidFill>
              <a:srgbClr val="E304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A57DE32-772D-B2D5-535E-5798F753E74D}"/>
              </a:ext>
            </a:extLst>
          </p:cNvPr>
          <p:cNvSpPr/>
          <p:nvPr/>
        </p:nvSpPr>
        <p:spPr>
          <a:xfrm rot="1203887">
            <a:off x="2203982" y="7829198"/>
            <a:ext cx="114300" cy="114300"/>
          </a:xfrm>
          <a:prstGeom prst="ellipse">
            <a:avLst/>
          </a:prstGeom>
          <a:solidFill>
            <a:srgbClr val="E30613"/>
          </a:solidFill>
          <a:ln>
            <a:solidFill>
              <a:srgbClr val="E304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DBC72DE-5C27-A377-860A-1EEA7BEE8116}"/>
              </a:ext>
            </a:extLst>
          </p:cNvPr>
          <p:cNvSpPr/>
          <p:nvPr/>
        </p:nvSpPr>
        <p:spPr>
          <a:xfrm rot="1203887">
            <a:off x="2303981" y="7980868"/>
            <a:ext cx="114300" cy="114300"/>
          </a:xfrm>
          <a:prstGeom prst="ellipse">
            <a:avLst/>
          </a:prstGeom>
          <a:solidFill>
            <a:srgbClr val="E30613"/>
          </a:solidFill>
          <a:ln>
            <a:solidFill>
              <a:srgbClr val="E304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2CA52ED-5E6C-CC91-29F6-79A14DBD3236}"/>
              </a:ext>
            </a:extLst>
          </p:cNvPr>
          <p:cNvSpPr txBox="1"/>
          <p:nvPr/>
        </p:nvSpPr>
        <p:spPr>
          <a:xfrm>
            <a:off x="2329153" y="8770694"/>
            <a:ext cx="285945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>
                <a:latin typeface="Avenir Book" panose="02000503020000020003" pitchFamily="2" charset="0"/>
                <a:cs typeface="Arial Hebrew" pitchFamily="2" charset="-79"/>
              </a:rPr>
              <a:t>The public (43%) links sustainable finance to "impact on the environment". The other dimensions (social and governance) are not well-known.</a:t>
            </a:r>
          </a:p>
          <a:p>
            <a:endParaRPr lang="en-US" sz="1300">
              <a:latin typeface="Avenir Book" panose="02000503020000020003" pitchFamily="2" charset="0"/>
              <a:cs typeface="Arial Hebrew" pitchFamily="2" charset="-79"/>
            </a:endParaRPr>
          </a:p>
          <a:p>
            <a:r>
              <a:rPr lang="en-US" sz="1000">
                <a:latin typeface="Avenir Next" panose="020B0503020202020204" pitchFamily="34" charset="0"/>
                <a:cs typeface="Arial Hebrew" pitchFamily="2" charset="-79"/>
              </a:rPr>
              <a:t>*10% other (e.g. social responsibility, equitable trade)</a:t>
            </a:r>
            <a:endParaRPr lang="en-US" sz="1000">
              <a:latin typeface="Avenir Book" panose="02000503020000020003" pitchFamily="2" charset="0"/>
              <a:cs typeface="Arial Hebrew" pitchFamily="2" charset="-79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74A387E2-A088-CF25-5CFA-CE6AC72448D5}"/>
              </a:ext>
            </a:extLst>
          </p:cNvPr>
          <p:cNvSpPr/>
          <p:nvPr/>
        </p:nvSpPr>
        <p:spPr>
          <a:xfrm>
            <a:off x="2279377" y="8760588"/>
            <a:ext cx="2859451" cy="1575149"/>
          </a:xfrm>
          <a:prstGeom prst="roundRect">
            <a:avLst/>
          </a:prstGeom>
          <a:noFill/>
          <a:ln>
            <a:solidFill>
              <a:srgbClr val="004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4473B88-1B5B-CB4A-E602-C7C842E6EBBB}"/>
              </a:ext>
            </a:extLst>
          </p:cNvPr>
          <p:cNvSpPr/>
          <p:nvPr/>
        </p:nvSpPr>
        <p:spPr>
          <a:xfrm>
            <a:off x="-1473" y="19624272"/>
            <a:ext cx="10799763" cy="4111870"/>
          </a:xfrm>
          <a:prstGeom prst="rect">
            <a:avLst/>
          </a:prstGeom>
          <a:solidFill>
            <a:srgbClr val="F1F9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91EC47C-7FDF-8C2C-BED4-95E2EE59FF6A}"/>
              </a:ext>
            </a:extLst>
          </p:cNvPr>
          <p:cNvSpPr txBox="1"/>
          <p:nvPr/>
        </p:nvSpPr>
        <p:spPr>
          <a:xfrm>
            <a:off x="190454" y="19794298"/>
            <a:ext cx="955182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500" b="1" dirty="0">
                <a:latin typeface="Helvetica" pitchFamily="2" charset="0"/>
                <a:cs typeface="Arial Hebrew" pitchFamily="2" charset="-79"/>
              </a:rPr>
              <a:t>5. The role of the banker</a:t>
            </a:r>
          </a:p>
        </p:txBody>
      </p:sp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D41EF248-BD96-6EAB-C0D8-955758F526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0399389"/>
              </p:ext>
            </p:extLst>
          </p:nvPr>
        </p:nvGraphicFramePr>
        <p:xfrm>
          <a:off x="-707777" y="11618278"/>
          <a:ext cx="3625336" cy="2211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63FD8883-5A62-E244-C0D2-EFEA7D32C782}"/>
              </a:ext>
            </a:extLst>
          </p:cNvPr>
          <p:cNvSpPr txBox="1"/>
          <p:nvPr/>
        </p:nvSpPr>
        <p:spPr>
          <a:xfrm>
            <a:off x="2027037" y="12146487"/>
            <a:ext cx="20706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>
                <a:solidFill>
                  <a:srgbClr val="3CA6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27% of people have already proactively inquired about investing in sustainable products.</a:t>
            </a:r>
            <a:endParaRPr kumimoji="0" lang="en-US" sz="1200" b="0" i="0" u="none" strike="noStrike" kern="1200" cap="none" spc="0" normalizeH="0" baseline="0">
              <a:ln>
                <a:noFill/>
              </a:ln>
              <a:solidFill>
                <a:srgbClr val="3CA64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3839133-E031-5641-D88B-5ACB7C7F29AE}"/>
              </a:ext>
            </a:extLst>
          </p:cNvPr>
          <p:cNvSpPr txBox="1"/>
          <p:nvPr/>
        </p:nvSpPr>
        <p:spPr>
          <a:xfrm>
            <a:off x="1346911" y="405772"/>
            <a:ext cx="7997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>
                <a:solidFill>
                  <a:srgbClr val="002060"/>
                </a:solidFill>
                <a:latin typeface="Helvetica" pitchFamily="2" charset="0"/>
              </a:rPr>
              <a:t>Survey on sustainable finance among the general public:</a:t>
            </a:r>
          </a:p>
          <a:p>
            <a:pPr algn="ctr"/>
            <a:r>
              <a:rPr lang="en-US" sz="2200">
                <a:solidFill>
                  <a:srgbClr val="002060"/>
                </a:solidFill>
                <a:latin typeface="Helvetica" pitchFamily="2" charset="0"/>
              </a:rPr>
              <a:t> Interest in the topic but more information needed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D41E8FCC-7C66-F831-018D-4938DB343B9F}"/>
              </a:ext>
            </a:extLst>
          </p:cNvPr>
          <p:cNvSpPr/>
          <p:nvPr/>
        </p:nvSpPr>
        <p:spPr>
          <a:xfrm>
            <a:off x="532625" y="2255684"/>
            <a:ext cx="1574800" cy="774700"/>
          </a:xfrm>
          <a:prstGeom prst="roundRect">
            <a:avLst/>
          </a:prstGeom>
          <a:solidFill>
            <a:srgbClr val="3CA642"/>
          </a:solidFill>
          <a:ln w="28575">
            <a:solidFill>
              <a:srgbClr val="3CA6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0E705BD-7239-142F-F4DF-095E911F9DFB}"/>
              </a:ext>
            </a:extLst>
          </p:cNvPr>
          <p:cNvSpPr txBox="1"/>
          <p:nvPr/>
        </p:nvSpPr>
        <p:spPr>
          <a:xfrm>
            <a:off x="2183364" y="2236131"/>
            <a:ext cx="289893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>
              <a:defRPr/>
            </a:pPr>
            <a:r>
              <a:rPr lang="en-US" sz="1300">
                <a:latin typeface="Avenir Next" panose="020B0503020202020204" pitchFamily="34" charset="0"/>
              </a:rPr>
              <a:t>Believe that the financial sector plays an important role in the transition of our economies towards more sustainability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66BA1C0-5089-1FEB-D1DD-6C6E88EA60C3}"/>
              </a:ext>
            </a:extLst>
          </p:cNvPr>
          <p:cNvSpPr txBox="1"/>
          <p:nvPr/>
        </p:nvSpPr>
        <p:spPr>
          <a:xfrm>
            <a:off x="523261" y="2246690"/>
            <a:ext cx="1574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200" b="1">
                <a:solidFill>
                  <a:schemeClr val="bg1"/>
                </a:solidFill>
                <a:latin typeface="Avenir Book" panose="02000503020000020003" pitchFamily="2" charset="0"/>
                <a:cs typeface="Angsana New" panose="02020603050405020304" pitchFamily="18" charset="-34"/>
              </a:rPr>
              <a:t>74%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8D4E432F-A77F-C139-5187-241EB6FB7001}"/>
              </a:ext>
            </a:extLst>
          </p:cNvPr>
          <p:cNvSpPr/>
          <p:nvPr/>
        </p:nvSpPr>
        <p:spPr>
          <a:xfrm>
            <a:off x="530442" y="3406016"/>
            <a:ext cx="1574800" cy="774700"/>
          </a:xfrm>
          <a:prstGeom prst="roundRect">
            <a:avLst/>
          </a:prstGeom>
          <a:solidFill>
            <a:srgbClr val="3CA642"/>
          </a:solidFill>
          <a:ln w="28575">
            <a:solidFill>
              <a:srgbClr val="3CA6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7208BB9-4D06-CCCF-9A39-C3B2675FCE4E}"/>
              </a:ext>
            </a:extLst>
          </p:cNvPr>
          <p:cNvSpPr txBox="1"/>
          <p:nvPr/>
        </p:nvSpPr>
        <p:spPr>
          <a:xfrm>
            <a:off x="2188122" y="3422645"/>
            <a:ext cx="288259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1300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elieve that each of us can contribute to a more sustainable world through our financial decisions.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22AFFB0-321B-6CC7-2259-B989BEA1D416}"/>
              </a:ext>
            </a:extLst>
          </p:cNvPr>
          <p:cNvSpPr txBox="1"/>
          <p:nvPr/>
        </p:nvSpPr>
        <p:spPr>
          <a:xfrm>
            <a:off x="484357" y="3405467"/>
            <a:ext cx="1607765" cy="923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200" b="1">
                <a:solidFill>
                  <a:schemeClr val="bg1"/>
                </a:solidFill>
                <a:latin typeface="Avenir Book" panose="02000503020000020003" pitchFamily="2" charset="0"/>
                <a:cs typeface="Angsana New" panose="02020603050405020304" pitchFamily="18" charset="-34"/>
              </a:rPr>
              <a:t>71%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AC417C7-63A2-A103-28CD-17F69EEB174A}"/>
              </a:ext>
            </a:extLst>
          </p:cNvPr>
          <p:cNvSpPr/>
          <p:nvPr/>
        </p:nvSpPr>
        <p:spPr>
          <a:xfrm>
            <a:off x="5657345" y="1507669"/>
            <a:ext cx="4649620" cy="9396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>
                <a:solidFill>
                  <a:schemeClr val="tx1"/>
                </a:solidFill>
                <a:latin typeface="Avenir Next" panose="020B0503020202020204" pitchFamily="34" charset="0"/>
                <a:cs typeface="Arial Hebrew" pitchFamily="2" charset="-79"/>
              </a:rPr>
              <a:t>To what extent do you think financial sector investments have an impact on the following areas?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4CB4F08-DF1E-DC3B-B29F-85ED4521EB0D}"/>
              </a:ext>
            </a:extLst>
          </p:cNvPr>
          <p:cNvCxnSpPr>
            <a:cxnSpLocks/>
          </p:cNvCxnSpPr>
          <p:nvPr/>
        </p:nvCxnSpPr>
        <p:spPr>
          <a:xfrm>
            <a:off x="6784790" y="2398439"/>
            <a:ext cx="0" cy="2640038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C0DCF54-ED57-E2F4-E8E4-9D18C6BBB66A}"/>
              </a:ext>
            </a:extLst>
          </p:cNvPr>
          <p:cNvCxnSpPr>
            <a:cxnSpLocks/>
          </p:cNvCxnSpPr>
          <p:nvPr/>
        </p:nvCxnSpPr>
        <p:spPr>
          <a:xfrm>
            <a:off x="7675314" y="2382203"/>
            <a:ext cx="0" cy="2656275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39FA50C-6475-CE06-80DD-2D0143E4A0B2}"/>
              </a:ext>
            </a:extLst>
          </p:cNvPr>
          <p:cNvCxnSpPr>
            <a:cxnSpLocks/>
          </p:cNvCxnSpPr>
          <p:nvPr/>
        </p:nvCxnSpPr>
        <p:spPr>
          <a:xfrm>
            <a:off x="6339468" y="2384157"/>
            <a:ext cx="0" cy="2634339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F5E9DB2-A940-68F1-B702-8E13B2E17C4B}"/>
              </a:ext>
            </a:extLst>
          </p:cNvPr>
          <p:cNvCxnSpPr>
            <a:cxnSpLocks/>
            <a:endCxn id="46" idx="4"/>
          </p:cNvCxnSpPr>
          <p:nvPr/>
        </p:nvCxnSpPr>
        <p:spPr>
          <a:xfrm>
            <a:off x="7230033" y="2383179"/>
            <a:ext cx="3239" cy="2655298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799C63C-0F10-6113-9FB8-9E93300DB4E2}"/>
              </a:ext>
            </a:extLst>
          </p:cNvPr>
          <p:cNvCxnSpPr>
            <a:cxnSpLocks/>
          </p:cNvCxnSpPr>
          <p:nvPr/>
        </p:nvCxnSpPr>
        <p:spPr>
          <a:xfrm>
            <a:off x="6765790" y="3213608"/>
            <a:ext cx="1347544" cy="0"/>
          </a:xfrm>
          <a:prstGeom prst="line">
            <a:avLst/>
          </a:prstGeom>
          <a:ln w="57150">
            <a:solidFill>
              <a:srgbClr val="00A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C38B07F-95EB-63CC-153A-EC134B714DF8}"/>
              </a:ext>
            </a:extLst>
          </p:cNvPr>
          <p:cNvCxnSpPr>
            <a:cxnSpLocks/>
          </p:cNvCxnSpPr>
          <p:nvPr/>
        </p:nvCxnSpPr>
        <p:spPr>
          <a:xfrm>
            <a:off x="6989966" y="3752914"/>
            <a:ext cx="1126612" cy="0"/>
          </a:xfrm>
          <a:prstGeom prst="line">
            <a:avLst/>
          </a:prstGeom>
          <a:ln w="57150">
            <a:solidFill>
              <a:srgbClr val="00A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155395A-ECA8-78BC-B5B6-5868E286D0F5}"/>
              </a:ext>
            </a:extLst>
          </p:cNvPr>
          <p:cNvCxnSpPr>
            <a:cxnSpLocks/>
          </p:cNvCxnSpPr>
          <p:nvPr/>
        </p:nvCxnSpPr>
        <p:spPr>
          <a:xfrm>
            <a:off x="7230033" y="4292220"/>
            <a:ext cx="877523" cy="0"/>
          </a:xfrm>
          <a:prstGeom prst="line">
            <a:avLst/>
          </a:prstGeom>
          <a:ln w="57150">
            <a:solidFill>
              <a:srgbClr val="00A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3F971971-8670-78ED-44DC-1439F695B9E3}"/>
              </a:ext>
            </a:extLst>
          </p:cNvPr>
          <p:cNvSpPr/>
          <p:nvPr/>
        </p:nvSpPr>
        <p:spPr>
          <a:xfrm>
            <a:off x="6125368" y="2474323"/>
            <a:ext cx="391953" cy="391953"/>
          </a:xfrm>
          <a:prstGeom prst="ellipse">
            <a:avLst/>
          </a:prstGeom>
          <a:solidFill>
            <a:srgbClr val="00ACFF"/>
          </a:solidFill>
          <a:ln>
            <a:solidFill>
              <a:srgbClr val="00A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10237C96-32A2-B12A-EF74-EB518B4DCB90}"/>
              </a:ext>
            </a:extLst>
          </p:cNvPr>
          <p:cNvSpPr/>
          <p:nvPr/>
        </p:nvSpPr>
        <p:spPr>
          <a:xfrm>
            <a:off x="6598014" y="3554960"/>
            <a:ext cx="391953" cy="391953"/>
          </a:xfrm>
          <a:prstGeom prst="ellipse">
            <a:avLst/>
          </a:prstGeom>
          <a:solidFill>
            <a:srgbClr val="00ACFF"/>
          </a:solidFill>
          <a:ln>
            <a:solidFill>
              <a:srgbClr val="00A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18A28CEE-4077-F1B3-0BF1-5C303A86C169}"/>
              </a:ext>
            </a:extLst>
          </p:cNvPr>
          <p:cNvSpPr/>
          <p:nvPr/>
        </p:nvSpPr>
        <p:spPr>
          <a:xfrm>
            <a:off x="6926118" y="4101101"/>
            <a:ext cx="391953" cy="391953"/>
          </a:xfrm>
          <a:prstGeom prst="ellipse">
            <a:avLst/>
          </a:prstGeom>
          <a:solidFill>
            <a:srgbClr val="00ACFF"/>
          </a:solidFill>
          <a:ln>
            <a:solidFill>
              <a:srgbClr val="00A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36FB05CA-5818-1515-F92B-53E051E7BC00}"/>
              </a:ext>
            </a:extLst>
          </p:cNvPr>
          <p:cNvSpPr/>
          <p:nvPr/>
        </p:nvSpPr>
        <p:spPr>
          <a:xfrm>
            <a:off x="6373838" y="3027815"/>
            <a:ext cx="391953" cy="391953"/>
          </a:xfrm>
          <a:prstGeom prst="ellipse">
            <a:avLst/>
          </a:prstGeom>
          <a:solidFill>
            <a:srgbClr val="00ACFF"/>
          </a:solidFill>
          <a:ln>
            <a:solidFill>
              <a:srgbClr val="00A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C76E362-3E77-67F9-9746-882BFB435ABE}"/>
              </a:ext>
            </a:extLst>
          </p:cNvPr>
          <p:cNvSpPr txBox="1"/>
          <p:nvPr/>
        </p:nvSpPr>
        <p:spPr>
          <a:xfrm>
            <a:off x="6559297" y="3599535"/>
            <a:ext cx="72548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>
                <a:solidFill>
                  <a:schemeClr val="bg1"/>
                </a:solidFill>
                <a:latin typeface="Arial Hebrew" pitchFamily="2" charset="-79"/>
                <a:cs typeface="Arial Hebrew" pitchFamily="2" charset="-79"/>
              </a:rPr>
              <a:t>49%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182C4B7-0FA4-B8DE-694F-B485F82033FB}"/>
              </a:ext>
            </a:extLst>
          </p:cNvPr>
          <p:cNvSpPr txBox="1"/>
          <p:nvPr/>
        </p:nvSpPr>
        <p:spPr>
          <a:xfrm>
            <a:off x="6887131" y="4136133"/>
            <a:ext cx="72548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>
                <a:solidFill>
                  <a:schemeClr val="bg1"/>
                </a:solidFill>
                <a:latin typeface="Arial Hebrew" pitchFamily="2" charset="-79"/>
                <a:cs typeface="Arial Hebrew" pitchFamily="2" charset="-79"/>
              </a:rPr>
              <a:t>39%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70CB3D6-4260-ECBB-B0E1-0FC3E78DF247}"/>
              </a:ext>
            </a:extLst>
          </p:cNvPr>
          <p:cNvSpPr txBox="1"/>
          <p:nvPr/>
        </p:nvSpPr>
        <p:spPr>
          <a:xfrm>
            <a:off x="6317928" y="3069792"/>
            <a:ext cx="72548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>
                <a:solidFill>
                  <a:schemeClr val="bg1"/>
                </a:solidFill>
                <a:latin typeface="Arial Hebrew" pitchFamily="2" charset="-79"/>
                <a:cs typeface="Arial Hebrew" pitchFamily="2" charset="-79"/>
              </a:rPr>
              <a:t>52%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5AA8038-2569-23AA-5714-83AC90BDA450}"/>
              </a:ext>
            </a:extLst>
          </p:cNvPr>
          <p:cNvCxnSpPr>
            <a:cxnSpLocks/>
          </p:cNvCxnSpPr>
          <p:nvPr/>
        </p:nvCxnSpPr>
        <p:spPr>
          <a:xfrm>
            <a:off x="7303563" y="4831526"/>
            <a:ext cx="807668" cy="0"/>
          </a:xfrm>
          <a:prstGeom prst="line">
            <a:avLst/>
          </a:prstGeom>
          <a:ln w="57150">
            <a:solidFill>
              <a:srgbClr val="00A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>
            <a:extLst>
              <a:ext uri="{FF2B5EF4-FFF2-40B4-BE49-F238E27FC236}">
                <a16:creationId xmlns:a16="http://schemas.microsoft.com/office/drawing/2014/main" id="{CC43B333-4463-FE15-2126-C80EB56004B3}"/>
              </a:ext>
            </a:extLst>
          </p:cNvPr>
          <p:cNvSpPr/>
          <p:nvPr/>
        </p:nvSpPr>
        <p:spPr>
          <a:xfrm>
            <a:off x="7037295" y="4646525"/>
            <a:ext cx="391953" cy="391953"/>
          </a:xfrm>
          <a:prstGeom prst="ellipse">
            <a:avLst/>
          </a:prstGeom>
          <a:solidFill>
            <a:srgbClr val="00ACFF"/>
          </a:solidFill>
          <a:ln>
            <a:solidFill>
              <a:srgbClr val="00A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E9104B6-BE0D-62B9-2BF8-F4B53A1E0A78}"/>
              </a:ext>
            </a:extLst>
          </p:cNvPr>
          <p:cNvSpPr txBox="1"/>
          <p:nvPr/>
        </p:nvSpPr>
        <p:spPr>
          <a:xfrm>
            <a:off x="6997555" y="4695331"/>
            <a:ext cx="72548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>
                <a:solidFill>
                  <a:schemeClr val="bg1"/>
                </a:solidFill>
                <a:latin typeface="Arial Hebrew" pitchFamily="2" charset="-79"/>
                <a:cs typeface="Arial Hebrew" pitchFamily="2" charset="-79"/>
              </a:rPr>
              <a:t>35%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F2A6B31-0580-BD49-B57F-F1BAFD9B4030}"/>
              </a:ext>
            </a:extLst>
          </p:cNvPr>
          <p:cNvCxnSpPr>
            <a:cxnSpLocks/>
          </p:cNvCxnSpPr>
          <p:nvPr/>
        </p:nvCxnSpPr>
        <p:spPr>
          <a:xfrm>
            <a:off x="6471671" y="2670610"/>
            <a:ext cx="1639560" cy="3692"/>
          </a:xfrm>
          <a:prstGeom prst="line">
            <a:avLst/>
          </a:prstGeom>
          <a:ln w="57150">
            <a:solidFill>
              <a:srgbClr val="00A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99773283-08AB-8555-2D89-2E7DB239AB72}"/>
              </a:ext>
            </a:extLst>
          </p:cNvPr>
          <p:cNvSpPr txBox="1"/>
          <p:nvPr/>
        </p:nvSpPr>
        <p:spPr>
          <a:xfrm>
            <a:off x="6076389" y="2509028"/>
            <a:ext cx="72548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>
                <a:solidFill>
                  <a:schemeClr val="bg1"/>
                </a:solidFill>
                <a:latin typeface="Arial Hebrew" pitchFamily="2" charset="-79"/>
                <a:cs typeface="Arial Hebrew" pitchFamily="2" charset="-79"/>
              </a:rPr>
              <a:t>58%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C70610C-D6CA-75D1-CD98-89AC675D5A96}"/>
              </a:ext>
            </a:extLst>
          </p:cNvPr>
          <p:cNvSpPr txBox="1"/>
          <p:nvPr/>
        </p:nvSpPr>
        <p:spPr>
          <a:xfrm>
            <a:off x="8092551" y="2433108"/>
            <a:ext cx="1456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>
                <a:solidFill>
                  <a:srgbClr val="004479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Energy development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DD43264-8800-C72C-64D2-E30008872823}"/>
              </a:ext>
            </a:extLst>
          </p:cNvPr>
          <p:cNvSpPr txBox="1"/>
          <p:nvPr/>
        </p:nvSpPr>
        <p:spPr>
          <a:xfrm>
            <a:off x="8092552" y="2984013"/>
            <a:ext cx="1652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rgbClr val="243C7E"/>
                </a:solidFill>
                <a:latin typeface="Avenir Next" panose="020B0503020202020204" pitchFamily="34" charset="0"/>
                <a:cs typeface="Arial" panose="020B0604020202020204" pitchFamily="34" charset="0"/>
              </a:rPr>
              <a:t>Society and communities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2E52863-DD24-DCEE-A879-5907FD868E4C}"/>
              </a:ext>
            </a:extLst>
          </p:cNvPr>
          <p:cNvSpPr txBox="1"/>
          <p:nvPr/>
        </p:nvSpPr>
        <p:spPr>
          <a:xfrm>
            <a:off x="8111232" y="3520450"/>
            <a:ext cx="1721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>
                <a:solidFill>
                  <a:srgbClr val="243C7E"/>
                </a:solidFill>
                <a:latin typeface="Avenir Next" panose="020B0503020202020204" pitchFamily="34" charset="0"/>
                <a:cs typeface="Arial" panose="020B0604020202020204" pitchFamily="34" charset="0"/>
              </a:rPr>
              <a:t>Environment </a:t>
            </a:r>
          </a:p>
          <a:p>
            <a:pPr algn="just"/>
            <a:r>
              <a:rPr lang="en-US" sz="1200">
                <a:solidFill>
                  <a:srgbClr val="243C7E"/>
                </a:solidFill>
                <a:latin typeface="Avenir Next" panose="020B0503020202020204" pitchFamily="34" charset="0"/>
                <a:cs typeface="Arial" panose="020B0604020202020204" pitchFamily="34" charset="0"/>
              </a:rPr>
              <a:t>and climate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1037724-E6BB-A786-E756-FF962028A9F7}"/>
              </a:ext>
            </a:extLst>
          </p:cNvPr>
          <p:cNvSpPr txBox="1"/>
          <p:nvPr/>
        </p:nvSpPr>
        <p:spPr>
          <a:xfrm>
            <a:off x="8103839" y="4059817"/>
            <a:ext cx="90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>
                <a:solidFill>
                  <a:srgbClr val="243C7E"/>
                </a:solidFill>
                <a:latin typeface="Avenir Next" panose="020B0503020202020204" pitchFamily="34" charset="0"/>
                <a:cs typeface="Arial" panose="020B0604020202020204" pitchFamily="34" charset="0"/>
              </a:rPr>
              <a:t>Humain</a:t>
            </a:r>
          </a:p>
          <a:p>
            <a:pPr algn="just"/>
            <a:r>
              <a:rPr lang="en-US" sz="1200">
                <a:solidFill>
                  <a:srgbClr val="243C7E"/>
                </a:solidFill>
                <a:latin typeface="Avenir Next" panose="020B0503020202020204" pitchFamily="34" charset="0"/>
                <a:cs typeface="Arial" panose="020B0604020202020204" pitchFamily="34" charset="0"/>
              </a:rPr>
              <a:t>rights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21E49E4-0E1C-3942-31FD-041A044C9E4E}"/>
              </a:ext>
            </a:extLst>
          </p:cNvPr>
          <p:cNvSpPr txBox="1"/>
          <p:nvPr/>
        </p:nvSpPr>
        <p:spPr>
          <a:xfrm>
            <a:off x="8108487" y="4701702"/>
            <a:ext cx="17082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>
                <a:solidFill>
                  <a:srgbClr val="243C7E"/>
                </a:solidFill>
                <a:latin typeface="Avenir Next" panose="020B0503020202020204" pitchFamily="34" charset="0"/>
                <a:cs typeface="Arial" panose="020B0604020202020204" pitchFamily="34" charset="0"/>
              </a:rPr>
              <a:t>Biodiversity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84B9269A-D589-E1DE-1D84-0DA9EC5F5BA5}"/>
              </a:ext>
            </a:extLst>
          </p:cNvPr>
          <p:cNvCxnSpPr>
            <a:cxnSpLocks/>
          </p:cNvCxnSpPr>
          <p:nvPr/>
        </p:nvCxnSpPr>
        <p:spPr>
          <a:xfrm>
            <a:off x="8120595" y="2386113"/>
            <a:ext cx="0" cy="2652365"/>
          </a:xfrm>
          <a:prstGeom prst="line">
            <a:avLst/>
          </a:prstGeom>
          <a:ln w="28575">
            <a:solidFill>
              <a:srgbClr val="004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Doughnut 55">
            <a:extLst>
              <a:ext uri="{FF2B5EF4-FFF2-40B4-BE49-F238E27FC236}">
                <a16:creationId xmlns:a16="http://schemas.microsoft.com/office/drawing/2014/main" id="{5E312360-B07D-80B3-51E7-AE41FE3E821C}"/>
              </a:ext>
            </a:extLst>
          </p:cNvPr>
          <p:cNvSpPr/>
          <p:nvPr/>
        </p:nvSpPr>
        <p:spPr>
          <a:xfrm>
            <a:off x="9459746" y="2324566"/>
            <a:ext cx="492443" cy="492443"/>
          </a:xfrm>
          <a:prstGeom prst="donut">
            <a:avLst>
              <a:gd name="adj" fmla="val 5085"/>
            </a:avLst>
          </a:prstGeom>
          <a:solidFill>
            <a:srgbClr val="00ACFF"/>
          </a:solidFill>
          <a:ln>
            <a:solidFill>
              <a:srgbClr val="00A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Doughnut 56">
            <a:extLst>
              <a:ext uri="{FF2B5EF4-FFF2-40B4-BE49-F238E27FC236}">
                <a16:creationId xmlns:a16="http://schemas.microsoft.com/office/drawing/2014/main" id="{D26B8ACE-D52F-4F34-3223-5D81D097FBDA}"/>
              </a:ext>
            </a:extLst>
          </p:cNvPr>
          <p:cNvSpPr/>
          <p:nvPr/>
        </p:nvSpPr>
        <p:spPr>
          <a:xfrm>
            <a:off x="9445625" y="2901925"/>
            <a:ext cx="492443" cy="492443"/>
          </a:xfrm>
          <a:prstGeom prst="donut">
            <a:avLst>
              <a:gd name="adj" fmla="val 5085"/>
            </a:avLst>
          </a:prstGeom>
          <a:solidFill>
            <a:srgbClr val="00ACFF"/>
          </a:solidFill>
          <a:ln>
            <a:solidFill>
              <a:srgbClr val="00A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8" name="Doughnut 57">
            <a:extLst>
              <a:ext uri="{FF2B5EF4-FFF2-40B4-BE49-F238E27FC236}">
                <a16:creationId xmlns:a16="http://schemas.microsoft.com/office/drawing/2014/main" id="{E6AFC814-F404-CB37-E6CF-37DC185824E7}"/>
              </a:ext>
            </a:extLst>
          </p:cNvPr>
          <p:cNvSpPr/>
          <p:nvPr/>
        </p:nvSpPr>
        <p:spPr>
          <a:xfrm>
            <a:off x="9459746" y="3479314"/>
            <a:ext cx="492443" cy="492443"/>
          </a:xfrm>
          <a:prstGeom prst="donut">
            <a:avLst>
              <a:gd name="adj" fmla="val 5085"/>
            </a:avLst>
          </a:prstGeom>
          <a:solidFill>
            <a:srgbClr val="00ACFF"/>
          </a:solidFill>
          <a:ln>
            <a:solidFill>
              <a:srgbClr val="00A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9" name="Doughnut 58">
            <a:extLst>
              <a:ext uri="{FF2B5EF4-FFF2-40B4-BE49-F238E27FC236}">
                <a16:creationId xmlns:a16="http://schemas.microsoft.com/office/drawing/2014/main" id="{473DA24E-EA33-23F6-6063-DA8C232BCCB0}"/>
              </a:ext>
            </a:extLst>
          </p:cNvPr>
          <p:cNvSpPr/>
          <p:nvPr/>
        </p:nvSpPr>
        <p:spPr>
          <a:xfrm>
            <a:off x="9459746" y="4052068"/>
            <a:ext cx="492443" cy="492443"/>
          </a:xfrm>
          <a:prstGeom prst="donut">
            <a:avLst>
              <a:gd name="adj" fmla="val 5085"/>
            </a:avLst>
          </a:prstGeom>
          <a:solidFill>
            <a:srgbClr val="00ACFF"/>
          </a:solidFill>
          <a:ln>
            <a:solidFill>
              <a:srgbClr val="00A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0" name="Doughnut 59">
            <a:extLst>
              <a:ext uri="{FF2B5EF4-FFF2-40B4-BE49-F238E27FC236}">
                <a16:creationId xmlns:a16="http://schemas.microsoft.com/office/drawing/2014/main" id="{B504DFFB-6D8B-18FF-7806-4AB7A7140C05}"/>
              </a:ext>
            </a:extLst>
          </p:cNvPr>
          <p:cNvSpPr/>
          <p:nvPr/>
        </p:nvSpPr>
        <p:spPr>
          <a:xfrm>
            <a:off x="9459746" y="4625198"/>
            <a:ext cx="492443" cy="492443"/>
          </a:xfrm>
          <a:prstGeom prst="donut">
            <a:avLst>
              <a:gd name="adj" fmla="val 5085"/>
            </a:avLst>
          </a:prstGeom>
          <a:solidFill>
            <a:srgbClr val="00ACFF"/>
          </a:solidFill>
          <a:ln>
            <a:solidFill>
              <a:srgbClr val="00A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09912476-C6AB-3456-5618-66C5A00F36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9033" y="4738492"/>
            <a:ext cx="294508" cy="294508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D832894E-E671-17F6-23C3-DCE26A68D8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15491" y="3538846"/>
            <a:ext cx="379913" cy="379913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6052EBC7-E0C9-2203-44FC-E0D4C736C3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51825" y="3002415"/>
            <a:ext cx="291717" cy="291717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235D100D-7633-BFC0-19B5-EC668CFED2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29109" y="2396190"/>
            <a:ext cx="353595" cy="353595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DD439B66-A7CA-9BA3-775B-3C0C22D8B3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28286" y="4126881"/>
            <a:ext cx="355750" cy="355750"/>
          </a:xfrm>
          <a:prstGeom prst="rect">
            <a:avLst/>
          </a:prstGeom>
        </p:spPr>
      </p:pic>
      <p:sp>
        <p:nvSpPr>
          <p:cNvPr id="66" name="Heart 65">
            <a:extLst>
              <a:ext uri="{FF2B5EF4-FFF2-40B4-BE49-F238E27FC236}">
                <a16:creationId xmlns:a16="http://schemas.microsoft.com/office/drawing/2014/main" id="{F51451FC-F068-EA24-1786-F9B93C4AF9B6}"/>
              </a:ext>
            </a:extLst>
          </p:cNvPr>
          <p:cNvSpPr/>
          <p:nvPr/>
        </p:nvSpPr>
        <p:spPr>
          <a:xfrm>
            <a:off x="9642604" y="4236973"/>
            <a:ext cx="125684" cy="139700"/>
          </a:xfrm>
          <a:prstGeom prst="heart">
            <a:avLst/>
          </a:prstGeom>
          <a:solidFill>
            <a:srgbClr val="E30413"/>
          </a:solidFill>
          <a:ln>
            <a:solidFill>
              <a:srgbClr val="E304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CF560F3F-C825-6799-7C6D-062942052501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20000"/>
          </a:blip>
          <a:stretch>
            <a:fillRect/>
          </a:stretch>
        </p:blipFill>
        <p:spPr>
          <a:xfrm>
            <a:off x="710464" y="4534450"/>
            <a:ext cx="837602" cy="837602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D3C28145-D0C0-A1D9-14A8-38890D1DB659}"/>
              </a:ext>
            </a:extLst>
          </p:cNvPr>
          <p:cNvSpPr txBox="1"/>
          <p:nvPr/>
        </p:nvSpPr>
        <p:spPr>
          <a:xfrm>
            <a:off x="208669" y="11291440"/>
            <a:ext cx="955182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500" b="1">
                <a:latin typeface="Helvetica" pitchFamily="2" charset="0"/>
                <a:cs typeface="Arial Hebrew" pitchFamily="2" charset="-79"/>
              </a:rPr>
              <a:t>3. Investment and information level in sustainable finance products </a:t>
            </a:r>
          </a:p>
        </p:txBody>
      </p:sp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D4DE263C-6D40-6570-B86F-C73351DA202E}"/>
              </a:ext>
            </a:extLst>
          </p:cNvPr>
          <p:cNvSpPr/>
          <p:nvPr/>
        </p:nvSpPr>
        <p:spPr>
          <a:xfrm>
            <a:off x="5514191" y="13079207"/>
            <a:ext cx="1176946" cy="117808"/>
          </a:xfrm>
          <a:prstGeom prst="roundRect">
            <a:avLst/>
          </a:prstGeom>
          <a:solidFill>
            <a:srgbClr val="3CA642"/>
          </a:solidFill>
          <a:ln>
            <a:solidFill>
              <a:srgbClr val="3CA6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ECAFAC20-C427-7571-0520-EC4F9EF54D70}"/>
              </a:ext>
            </a:extLst>
          </p:cNvPr>
          <p:cNvSpPr/>
          <p:nvPr/>
        </p:nvSpPr>
        <p:spPr>
          <a:xfrm>
            <a:off x="8634581" y="13078347"/>
            <a:ext cx="1440551" cy="118668"/>
          </a:xfrm>
          <a:prstGeom prst="roundRect">
            <a:avLst/>
          </a:prstGeom>
          <a:solidFill>
            <a:srgbClr val="E30613"/>
          </a:solidFill>
          <a:ln>
            <a:solidFill>
              <a:srgbClr val="E305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ounded Rectangle 70">
            <a:extLst>
              <a:ext uri="{FF2B5EF4-FFF2-40B4-BE49-F238E27FC236}">
                <a16:creationId xmlns:a16="http://schemas.microsoft.com/office/drawing/2014/main" id="{7BD07F08-2854-893D-0A3D-3C8A4A2767DA}"/>
              </a:ext>
            </a:extLst>
          </p:cNvPr>
          <p:cNvSpPr/>
          <p:nvPr/>
        </p:nvSpPr>
        <p:spPr>
          <a:xfrm>
            <a:off x="6670456" y="13079207"/>
            <a:ext cx="1994695" cy="117808"/>
          </a:xfrm>
          <a:prstGeom prst="roundRect">
            <a:avLst/>
          </a:prstGeom>
          <a:solidFill>
            <a:srgbClr val="D7A841"/>
          </a:solidFill>
          <a:ln>
            <a:solidFill>
              <a:srgbClr val="D7A8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6191C739-B091-71FF-BC3B-1627C73B4A3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62341" y="12446749"/>
            <a:ext cx="450494" cy="450494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B43B54DE-EF4B-CF06-5538-D9467CAF920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37823" y="12461418"/>
            <a:ext cx="415427" cy="415427"/>
          </a:xfrm>
          <a:prstGeom prst="rect">
            <a:avLst/>
          </a:prstGeom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id="{C9717DE3-EC46-6834-BFCD-C31F7AA1B95E}"/>
              </a:ext>
            </a:extLst>
          </p:cNvPr>
          <p:cNvSpPr txBox="1"/>
          <p:nvPr/>
        </p:nvSpPr>
        <p:spPr>
          <a:xfrm>
            <a:off x="5763484" y="13272569"/>
            <a:ext cx="1099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3CA6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21%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7F4D6E0E-3D4F-7A31-70F2-C8A718FA010A}"/>
              </a:ext>
            </a:extLst>
          </p:cNvPr>
          <p:cNvSpPr txBox="1"/>
          <p:nvPr/>
        </p:nvSpPr>
        <p:spPr>
          <a:xfrm>
            <a:off x="6690014" y="13281177"/>
            <a:ext cx="1994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D7A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53%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E6968279-2BB8-AD76-C40B-A22BD582E40D}"/>
              </a:ext>
            </a:extLst>
          </p:cNvPr>
          <p:cNvSpPr txBox="1"/>
          <p:nvPr/>
        </p:nvSpPr>
        <p:spPr>
          <a:xfrm>
            <a:off x="9134027" y="13287250"/>
            <a:ext cx="1075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E306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26%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47995BE3-19A7-6AAA-9279-FC0C07F8C40A}"/>
              </a:ext>
            </a:extLst>
          </p:cNvPr>
          <p:cNvSpPr txBox="1"/>
          <p:nvPr/>
        </p:nvSpPr>
        <p:spPr>
          <a:xfrm>
            <a:off x="5332312" y="13744384"/>
            <a:ext cx="13938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004479"/>
                </a:solidFill>
                <a:latin typeface="Avenir Next" panose="020B0503020202020204" pitchFamily="34" charset="0"/>
                <a:cs typeface="Arial" panose="020B0604020202020204" pitchFamily="34" charset="0"/>
              </a:rPr>
              <a:t>Yes, I have already invested in sustainable financial products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B2227B6-4672-7419-3FBB-C9FCFB84AEF9}"/>
              </a:ext>
            </a:extLst>
          </p:cNvPr>
          <p:cNvSpPr txBox="1"/>
          <p:nvPr/>
        </p:nvSpPr>
        <p:spPr>
          <a:xfrm>
            <a:off x="6762539" y="13750176"/>
            <a:ext cx="1908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44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No, I haven't done it yet, but </a:t>
            </a:r>
            <a:r>
              <a:rPr lang="en-US" sz="1200" b="1" dirty="0">
                <a:solidFill>
                  <a:srgbClr val="0044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can imagine investing </a:t>
            </a:r>
            <a:r>
              <a:rPr lang="en-US" sz="1200" dirty="0">
                <a:solidFill>
                  <a:srgbClr val="0044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sustainable financial products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75F3D967-3EBD-DB3B-DC20-13447AD65AFE}"/>
              </a:ext>
            </a:extLst>
          </p:cNvPr>
          <p:cNvSpPr txBox="1"/>
          <p:nvPr/>
        </p:nvSpPr>
        <p:spPr>
          <a:xfrm>
            <a:off x="8887091" y="13749705"/>
            <a:ext cx="10629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004479"/>
                </a:solidFill>
                <a:latin typeface="Avenir Next" panose="020B0503020202020204" pitchFamily="34" charset="0"/>
                <a:cs typeface="Arial" panose="020B0604020202020204" pitchFamily="34" charset="0"/>
              </a:rPr>
              <a:t>No*</a:t>
            </a:r>
          </a:p>
        </p:txBody>
      </p:sp>
      <p:sp>
        <p:nvSpPr>
          <p:cNvPr id="80" name="Doughnut 79">
            <a:extLst>
              <a:ext uri="{FF2B5EF4-FFF2-40B4-BE49-F238E27FC236}">
                <a16:creationId xmlns:a16="http://schemas.microsoft.com/office/drawing/2014/main" id="{EA6F63A7-BA6C-10BC-C202-5DFD2ABF9340}"/>
              </a:ext>
            </a:extLst>
          </p:cNvPr>
          <p:cNvSpPr/>
          <p:nvPr/>
        </p:nvSpPr>
        <p:spPr>
          <a:xfrm>
            <a:off x="7310085" y="12312999"/>
            <a:ext cx="683571" cy="683571"/>
          </a:xfrm>
          <a:prstGeom prst="donut">
            <a:avLst>
              <a:gd name="adj" fmla="val 4136"/>
            </a:avLst>
          </a:prstGeom>
          <a:solidFill>
            <a:srgbClr val="D7A841"/>
          </a:solidFill>
          <a:ln>
            <a:solidFill>
              <a:srgbClr val="D7A8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1" name="Doughnut 80">
            <a:extLst>
              <a:ext uri="{FF2B5EF4-FFF2-40B4-BE49-F238E27FC236}">
                <a16:creationId xmlns:a16="http://schemas.microsoft.com/office/drawing/2014/main" id="{85C6F801-06B1-B519-37BD-85376A4BB0E8}"/>
              </a:ext>
            </a:extLst>
          </p:cNvPr>
          <p:cNvSpPr/>
          <p:nvPr/>
        </p:nvSpPr>
        <p:spPr>
          <a:xfrm>
            <a:off x="9038864" y="12314949"/>
            <a:ext cx="691992" cy="691992"/>
          </a:xfrm>
          <a:prstGeom prst="donut">
            <a:avLst>
              <a:gd name="adj" fmla="val 4136"/>
            </a:avLst>
          </a:prstGeom>
          <a:solidFill>
            <a:srgbClr val="E30613"/>
          </a:solidFill>
          <a:ln>
            <a:solidFill>
              <a:srgbClr val="E304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684D400C-823F-25D9-CC1E-2DB2BA80ABD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19388" y="12456881"/>
            <a:ext cx="452378" cy="452378"/>
          </a:xfrm>
          <a:prstGeom prst="rect">
            <a:avLst/>
          </a:prstGeom>
        </p:spPr>
      </p:pic>
      <p:sp>
        <p:nvSpPr>
          <p:cNvPr id="83" name="Doughnut 82">
            <a:extLst>
              <a:ext uri="{FF2B5EF4-FFF2-40B4-BE49-F238E27FC236}">
                <a16:creationId xmlns:a16="http://schemas.microsoft.com/office/drawing/2014/main" id="{C679F2B7-E4B5-97AC-37AB-C9B5DC4E28D0}"/>
              </a:ext>
            </a:extLst>
          </p:cNvPr>
          <p:cNvSpPr/>
          <p:nvPr/>
        </p:nvSpPr>
        <p:spPr>
          <a:xfrm>
            <a:off x="5692527" y="12329241"/>
            <a:ext cx="684185" cy="684185"/>
          </a:xfrm>
          <a:prstGeom prst="donut">
            <a:avLst>
              <a:gd name="adj" fmla="val 4136"/>
            </a:avLst>
          </a:prstGeom>
          <a:solidFill>
            <a:srgbClr val="3CA642"/>
          </a:solidFill>
          <a:ln>
            <a:solidFill>
              <a:srgbClr val="3CA6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AB26E258-34BA-70E5-D3C4-1D47A760D879}"/>
              </a:ext>
            </a:extLst>
          </p:cNvPr>
          <p:cNvSpPr txBox="1"/>
          <p:nvPr/>
        </p:nvSpPr>
        <p:spPr>
          <a:xfrm>
            <a:off x="201867" y="16157248"/>
            <a:ext cx="955182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500" b="1" dirty="0">
                <a:latin typeface="Helvetica" pitchFamily="2" charset="0"/>
                <a:cs typeface="Arial Hebrew" pitchFamily="2" charset="-79"/>
              </a:rPr>
              <a:t>4. I</a:t>
            </a:r>
            <a:r>
              <a:rPr lang="en-US" sz="1500" b="1" dirty="0">
                <a:effectLst/>
                <a:latin typeface="Helvetica" pitchFamily="2" charset="0"/>
                <a:ea typeface="Calibri" panose="020F0502020204030204" pitchFamily="34" charset="0"/>
              </a:rPr>
              <a:t>nvestment triggers </a:t>
            </a:r>
            <a:endParaRPr lang="en-US" sz="1500" b="1" dirty="0">
              <a:latin typeface="Helvetica" pitchFamily="2" charset="0"/>
            </a:endParaRPr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CC8A01A5-0B39-DEBB-FF90-A9EEC10A6577}"/>
              </a:ext>
            </a:extLst>
          </p:cNvPr>
          <p:cNvCxnSpPr>
            <a:cxnSpLocks/>
          </p:cNvCxnSpPr>
          <p:nvPr/>
        </p:nvCxnSpPr>
        <p:spPr>
          <a:xfrm>
            <a:off x="2316119" y="20936316"/>
            <a:ext cx="0" cy="2413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8E8390C7-1672-7FAF-6EDF-DACF39C9D8EE}"/>
              </a:ext>
            </a:extLst>
          </p:cNvPr>
          <p:cNvCxnSpPr>
            <a:cxnSpLocks/>
          </p:cNvCxnSpPr>
          <p:nvPr/>
        </p:nvCxnSpPr>
        <p:spPr>
          <a:xfrm>
            <a:off x="2761401" y="20934361"/>
            <a:ext cx="0" cy="2413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B13901EC-73E8-CF9B-6E89-A0911D2D1F9C}"/>
              </a:ext>
            </a:extLst>
          </p:cNvPr>
          <p:cNvCxnSpPr>
            <a:cxnSpLocks/>
          </p:cNvCxnSpPr>
          <p:nvPr/>
        </p:nvCxnSpPr>
        <p:spPr>
          <a:xfrm>
            <a:off x="3206683" y="20933384"/>
            <a:ext cx="0" cy="2413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12E83299-8E42-D9AE-1A70-2DC66C8876F9}"/>
              </a:ext>
            </a:extLst>
          </p:cNvPr>
          <p:cNvCxnSpPr>
            <a:cxnSpLocks/>
          </p:cNvCxnSpPr>
          <p:nvPr/>
        </p:nvCxnSpPr>
        <p:spPr>
          <a:xfrm>
            <a:off x="2346451" y="21675890"/>
            <a:ext cx="1298253" cy="0"/>
          </a:xfrm>
          <a:prstGeom prst="line">
            <a:avLst/>
          </a:prstGeom>
          <a:ln w="57150">
            <a:solidFill>
              <a:srgbClr val="3CA6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D50AB08B-672B-6884-1803-268057F6B676}"/>
              </a:ext>
            </a:extLst>
          </p:cNvPr>
          <p:cNvCxnSpPr>
            <a:cxnSpLocks/>
          </p:cNvCxnSpPr>
          <p:nvPr/>
        </p:nvCxnSpPr>
        <p:spPr>
          <a:xfrm>
            <a:off x="2630223" y="22126296"/>
            <a:ext cx="1005025" cy="0"/>
          </a:xfrm>
          <a:prstGeom prst="line">
            <a:avLst/>
          </a:prstGeom>
          <a:ln w="57150">
            <a:solidFill>
              <a:srgbClr val="3CA6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4636CA63-BFCF-E2C7-826B-43AB45A5E7F6}"/>
              </a:ext>
            </a:extLst>
          </p:cNvPr>
          <p:cNvCxnSpPr>
            <a:cxnSpLocks/>
          </p:cNvCxnSpPr>
          <p:nvPr/>
        </p:nvCxnSpPr>
        <p:spPr>
          <a:xfrm>
            <a:off x="2761402" y="22576702"/>
            <a:ext cx="877523" cy="0"/>
          </a:xfrm>
          <a:prstGeom prst="line">
            <a:avLst/>
          </a:prstGeom>
          <a:ln w="57150">
            <a:solidFill>
              <a:srgbClr val="3CA6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Oval 99">
            <a:extLst>
              <a:ext uri="{FF2B5EF4-FFF2-40B4-BE49-F238E27FC236}">
                <a16:creationId xmlns:a16="http://schemas.microsoft.com/office/drawing/2014/main" id="{432794CD-DED2-A06E-120B-146FCF7A93C2}"/>
              </a:ext>
            </a:extLst>
          </p:cNvPr>
          <p:cNvSpPr/>
          <p:nvPr/>
        </p:nvSpPr>
        <p:spPr>
          <a:xfrm>
            <a:off x="1440837" y="21025505"/>
            <a:ext cx="391953" cy="391953"/>
          </a:xfrm>
          <a:prstGeom prst="ellipse">
            <a:avLst/>
          </a:prstGeom>
          <a:solidFill>
            <a:srgbClr val="3CA642"/>
          </a:solidFill>
          <a:ln>
            <a:solidFill>
              <a:srgbClr val="3CA6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B8A4EAA3-48F1-CC9F-812D-DBE76A26DAE1}"/>
              </a:ext>
            </a:extLst>
          </p:cNvPr>
          <p:cNvSpPr/>
          <p:nvPr/>
        </p:nvSpPr>
        <p:spPr>
          <a:xfrm>
            <a:off x="2273851" y="21928342"/>
            <a:ext cx="391953" cy="391953"/>
          </a:xfrm>
          <a:prstGeom prst="ellipse">
            <a:avLst/>
          </a:prstGeom>
          <a:solidFill>
            <a:srgbClr val="3CA642"/>
          </a:solidFill>
          <a:ln>
            <a:solidFill>
              <a:srgbClr val="3CA6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8AB9D465-5F26-B917-D3C8-0B9DFBEC3010}"/>
              </a:ext>
            </a:extLst>
          </p:cNvPr>
          <p:cNvSpPr/>
          <p:nvPr/>
        </p:nvSpPr>
        <p:spPr>
          <a:xfrm>
            <a:off x="2457487" y="22385583"/>
            <a:ext cx="391953" cy="391953"/>
          </a:xfrm>
          <a:prstGeom prst="ellipse">
            <a:avLst/>
          </a:prstGeom>
          <a:solidFill>
            <a:srgbClr val="3CA642"/>
          </a:solidFill>
          <a:ln>
            <a:solidFill>
              <a:srgbClr val="3CA6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B17457F9-D885-89C6-1434-4E250B0D2FB6}"/>
              </a:ext>
            </a:extLst>
          </p:cNvPr>
          <p:cNvSpPr/>
          <p:nvPr/>
        </p:nvSpPr>
        <p:spPr>
          <a:xfrm>
            <a:off x="1952835" y="21490097"/>
            <a:ext cx="391953" cy="391953"/>
          </a:xfrm>
          <a:prstGeom prst="ellipse">
            <a:avLst/>
          </a:prstGeom>
          <a:solidFill>
            <a:srgbClr val="3CA642"/>
          </a:solidFill>
          <a:ln>
            <a:solidFill>
              <a:srgbClr val="3CA6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510FC0BF-630E-CF5A-626C-95F77BBDC652}"/>
              </a:ext>
            </a:extLst>
          </p:cNvPr>
          <p:cNvSpPr txBox="1"/>
          <p:nvPr/>
        </p:nvSpPr>
        <p:spPr>
          <a:xfrm>
            <a:off x="2235134" y="21972917"/>
            <a:ext cx="72548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bg1"/>
                </a:solidFill>
                <a:latin typeface="Arial Hebrew" pitchFamily="2" charset="-79"/>
                <a:cs typeface="Arial Hebrew" pitchFamily="2" charset="-79"/>
              </a:rPr>
              <a:t>37%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F0CEE6DA-4E0C-91E6-B8E2-321D3DE398BF}"/>
              </a:ext>
            </a:extLst>
          </p:cNvPr>
          <p:cNvSpPr txBox="1"/>
          <p:nvPr/>
        </p:nvSpPr>
        <p:spPr>
          <a:xfrm>
            <a:off x="2418500" y="22420615"/>
            <a:ext cx="72548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bg1"/>
                </a:solidFill>
                <a:latin typeface="Arial Hebrew" pitchFamily="2" charset="-79"/>
                <a:cs typeface="Arial Hebrew" pitchFamily="2" charset="-79"/>
              </a:rPr>
              <a:t>31%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DAE81BE9-0458-F00E-7FE1-FA8FF6EF3E0C}"/>
              </a:ext>
            </a:extLst>
          </p:cNvPr>
          <p:cNvSpPr txBox="1"/>
          <p:nvPr/>
        </p:nvSpPr>
        <p:spPr>
          <a:xfrm>
            <a:off x="1896925" y="21532074"/>
            <a:ext cx="72548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bg1"/>
                </a:solidFill>
                <a:latin typeface="Arial Hebrew" pitchFamily="2" charset="-79"/>
                <a:cs typeface="Arial Hebrew" pitchFamily="2" charset="-79"/>
              </a:rPr>
              <a:t>44%</a:t>
            </a:r>
          </a:p>
        </p:txBody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5E7F3D12-0AAB-B94A-D87B-2641A2BEEC2F}"/>
              </a:ext>
            </a:extLst>
          </p:cNvPr>
          <p:cNvCxnSpPr>
            <a:cxnSpLocks/>
          </p:cNvCxnSpPr>
          <p:nvPr/>
        </p:nvCxnSpPr>
        <p:spPr>
          <a:xfrm>
            <a:off x="2834932" y="23027108"/>
            <a:ext cx="807668" cy="0"/>
          </a:xfrm>
          <a:prstGeom prst="line">
            <a:avLst/>
          </a:prstGeom>
          <a:ln w="57150">
            <a:solidFill>
              <a:srgbClr val="3CA6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1E37C2C1-8E03-E8DD-7C6A-1003918D1D01}"/>
              </a:ext>
            </a:extLst>
          </p:cNvPr>
          <p:cNvCxnSpPr>
            <a:cxnSpLocks/>
          </p:cNvCxnSpPr>
          <p:nvPr/>
        </p:nvCxnSpPr>
        <p:spPr>
          <a:xfrm>
            <a:off x="1870837" y="20935338"/>
            <a:ext cx="0" cy="2413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Oval 108">
            <a:extLst>
              <a:ext uri="{FF2B5EF4-FFF2-40B4-BE49-F238E27FC236}">
                <a16:creationId xmlns:a16="http://schemas.microsoft.com/office/drawing/2014/main" id="{48E6840B-ED3F-75B0-714A-E314A2119304}"/>
              </a:ext>
            </a:extLst>
          </p:cNvPr>
          <p:cNvSpPr/>
          <p:nvPr/>
        </p:nvSpPr>
        <p:spPr>
          <a:xfrm>
            <a:off x="2568664" y="22842107"/>
            <a:ext cx="391953" cy="391953"/>
          </a:xfrm>
          <a:prstGeom prst="ellipse">
            <a:avLst/>
          </a:prstGeom>
          <a:solidFill>
            <a:srgbClr val="3CA642"/>
          </a:solidFill>
          <a:ln>
            <a:solidFill>
              <a:srgbClr val="3CA6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5119EE37-26CC-538F-F581-71E46CA1807C}"/>
              </a:ext>
            </a:extLst>
          </p:cNvPr>
          <p:cNvSpPr txBox="1"/>
          <p:nvPr/>
        </p:nvSpPr>
        <p:spPr>
          <a:xfrm>
            <a:off x="2528924" y="22890913"/>
            <a:ext cx="72548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bg1"/>
                </a:solidFill>
                <a:latin typeface="Arial Hebrew" pitchFamily="2" charset="-79"/>
                <a:cs typeface="Arial Hebrew" pitchFamily="2" charset="-79"/>
              </a:rPr>
              <a:t>29%</a:t>
            </a:r>
          </a:p>
        </p:txBody>
      </p: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3CDD761F-7F1B-EBF6-AEC6-FED9265DB6A7}"/>
              </a:ext>
            </a:extLst>
          </p:cNvPr>
          <p:cNvCxnSpPr>
            <a:cxnSpLocks/>
          </p:cNvCxnSpPr>
          <p:nvPr/>
        </p:nvCxnSpPr>
        <p:spPr>
          <a:xfrm>
            <a:off x="1787614" y="21225484"/>
            <a:ext cx="1854987" cy="0"/>
          </a:xfrm>
          <a:prstGeom prst="line">
            <a:avLst/>
          </a:prstGeom>
          <a:ln w="57150">
            <a:solidFill>
              <a:srgbClr val="3CA6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443FF87E-9608-0735-A614-9B1B7E02B0A8}"/>
              </a:ext>
            </a:extLst>
          </p:cNvPr>
          <p:cNvSpPr txBox="1"/>
          <p:nvPr/>
        </p:nvSpPr>
        <p:spPr>
          <a:xfrm>
            <a:off x="1391858" y="21060210"/>
            <a:ext cx="72548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bg1"/>
                </a:solidFill>
                <a:latin typeface="Arial Hebrew" pitchFamily="2" charset="-79"/>
                <a:cs typeface="Arial Hebrew" pitchFamily="2" charset="-79"/>
              </a:rPr>
              <a:t>61%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BE2AC05C-510D-4774-3AF4-AA749879DEAB}"/>
              </a:ext>
            </a:extLst>
          </p:cNvPr>
          <p:cNvSpPr txBox="1"/>
          <p:nvPr/>
        </p:nvSpPr>
        <p:spPr>
          <a:xfrm>
            <a:off x="3623920" y="21098590"/>
            <a:ext cx="12779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>
                <a:solidFill>
                  <a:srgbClr val="004479"/>
                </a:solidFill>
                <a:latin typeface="Avenir Next" panose="020B0503020202020204" pitchFamily="34" charset="0"/>
                <a:cs typeface="Arial" panose="020B0604020202020204" pitchFamily="34" charset="0"/>
              </a:rPr>
              <a:t>Banks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221191B5-AECE-EF55-DA54-1B7E8AAB2B58}"/>
              </a:ext>
            </a:extLst>
          </p:cNvPr>
          <p:cNvSpPr txBox="1"/>
          <p:nvPr/>
        </p:nvSpPr>
        <p:spPr>
          <a:xfrm>
            <a:off x="3623920" y="21433595"/>
            <a:ext cx="1493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>
                <a:solidFill>
                  <a:srgbClr val="004479"/>
                </a:solidFill>
                <a:latin typeface="Avenir Next" panose="020B0503020202020204" pitchFamily="34" charset="0"/>
                <a:cs typeface="Arial" panose="020B0604020202020204" pitchFamily="34" charset="0"/>
              </a:rPr>
              <a:t>The economic and financial press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E1F37B0F-F7DB-572F-427E-F94626207DB9}"/>
              </a:ext>
            </a:extLst>
          </p:cNvPr>
          <p:cNvSpPr txBox="1"/>
          <p:nvPr/>
        </p:nvSpPr>
        <p:spPr>
          <a:xfrm>
            <a:off x="3642599" y="21944632"/>
            <a:ext cx="1757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>
                <a:solidFill>
                  <a:srgbClr val="004479"/>
                </a:solidFill>
                <a:latin typeface="Avenir Next" panose="020B0503020202020204" pitchFamily="34" charset="0"/>
                <a:cs typeface="Arial" panose="020B0604020202020204" pitchFamily="34" charset="0"/>
              </a:rPr>
              <a:t>Independent financial advisors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AEC56A2D-A432-A2A6-62C4-067B8C00108E}"/>
              </a:ext>
            </a:extLst>
          </p:cNvPr>
          <p:cNvSpPr txBox="1"/>
          <p:nvPr/>
        </p:nvSpPr>
        <p:spPr>
          <a:xfrm>
            <a:off x="3635207" y="22447487"/>
            <a:ext cx="16263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>
                <a:solidFill>
                  <a:srgbClr val="004479"/>
                </a:solidFill>
                <a:latin typeface="Avenir Next" panose="020B0503020202020204" pitchFamily="34" charset="0"/>
                <a:cs typeface="Arial" panose="020B0604020202020204" pitchFamily="34" charset="0"/>
              </a:rPr>
              <a:t>Family and friends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91994236-8647-6BA2-5F65-EC2ABF1FF640}"/>
              </a:ext>
            </a:extLst>
          </p:cNvPr>
          <p:cNvSpPr txBox="1"/>
          <p:nvPr/>
        </p:nvSpPr>
        <p:spPr>
          <a:xfrm>
            <a:off x="3639856" y="22808384"/>
            <a:ext cx="1338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>
                <a:solidFill>
                  <a:srgbClr val="004479"/>
                </a:solidFill>
                <a:latin typeface="Avenir Next" panose="020B0503020202020204" pitchFamily="34" charset="0"/>
                <a:cs typeface="Arial" panose="020B0604020202020204" pitchFamily="34" charset="0"/>
              </a:rPr>
              <a:t>Internet </a:t>
            </a:r>
          </a:p>
          <a:p>
            <a:pPr algn="just"/>
            <a:r>
              <a:rPr lang="en-US" sz="1200" dirty="0">
                <a:solidFill>
                  <a:srgbClr val="004479"/>
                </a:solidFill>
                <a:latin typeface="Avenir Next" panose="020B0503020202020204" pitchFamily="34" charset="0"/>
                <a:cs typeface="Arial" panose="020B0604020202020204" pitchFamily="34" charset="0"/>
              </a:rPr>
              <a:t>(social networks excluded)</a:t>
            </a:r>
          </a:p>
        </p:txBody>
      </p: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00F1BD41-6A73-D49F-463F-5F07606D32D0}"/>
              </a:ext>
            </a:extLst>
          </p:cNvPr>
          <p:cNvCxnSpPr>
            <a:cxnSpLocks/>
          </p:cNvCxnSpPr>
          <p:nvPr/>
        </p:nvCxnSpPr>
        <p:spPr>
          <a:xfrm>
            <a:off x="3651964" y="20937294"/>
            <a:ext cx="0" cy="241300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Rounded Rectangle 119">
            <a:extLst>
              <a:ext uri="{FF2B5EF4-FFF2-40B4-BE49-F238E27FC236}">
                <a16:creationId xmlns:a16="http://schemas.microsoft.com/office/drawing/2014/main" id="{78BEA4BC-3EBC-3556-6946-78F3A895CC45}"/>
              </a:ext>
            </a:extLst>
          </p:cNvPr>
          <p:cNvSpPr/>
          <p:nvPr/>
        </p:nvSpPr>
        <p:spPr>
          <a:xfrm>
            <a:off x="586809" y="20923205"/>
            <a:ext cx="590886" cy="411344"/>
          </a:xfrm>
          <a:prstGeom prst="roundRect">
            <a:avLst/>
          </a:prstGeom>
          <a:solidFill>
            <a:srgbClr val="004479"/>
          </a:solidFill>
          <a:ln>
            <a:solidFill>
              <a:srgbClr val="004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1" name="Triangle 120">
            <a:extLst>
              <a:ext uri="{FF2B5EF4-FFF2-40B4-BE49-F238E27FC236}">
                <a16:creationId xmlns:a16="http://schemas.microsoft.com/office/drawing/2014/main" id="{D22377EC-6A8B-A231-3A43-273E97657407}"/>
              </a:ext>
            </a:extLst>
          </p:cNvPr>
          <p:cNvSpPr/>
          <p:nvPr/>
        </p:nvSpPr>
        <p:spPr>
          <a:xfrm rot="5400000">
            <a:off x="1143135" y="21059511"/>
            <a:ext cx="195549" cy="137112"/>
          </a:xfrm>
          <a:prstGeom prst="triangle">
            <a:avLst/>
          </a:prstGeom>
          <a:solidFill>
            <a:srgbClr val="004479"/>
          </a:solidFill>
          <a:ln>
            <a:solidFill>
              <a:srgbClr val="004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2" name="Picture 121">
            <a:extLst>
              <a:ext uri="{FF2B5EF4-FFF2-40B4-BE49-F238E27FC236}">
                <a16:creationId xmlns:a16="http://schemas.microsoft.com/office/drawing/2014/main" id="{9EDB4C4F-E138-A02A-6932-1744ACCB0A96}"/>
              </a:ext>
            </a:extLst>
          </p:cNvPr>
          <p:cNvPicPr>
            <a:picLocks noChangeAspect="1"/>
          </p:cNvPicPr>
          <p:nvPr/>
        </p:nvPicPr>
        <p:blipFill>
          <a:blip r:embed="rId1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2794" y="20946748"/>
            <a:ext cx="346796" cy="346796"/>
          </a:xfrm>
          <a:prstGeom prst="rect">
            <a:avLst/>
          </a:prstGeom>
        </p:spPr>
      </p:pic>
      <p:sp>
        <p:nvSpPr>
          <p:cNvPr id="123" name="Triangle 122">
            <a:extLst>
              <a:ext uri="{FF2B5EF4-FFF2-40B4-BE49-F238E27FC236}">
                <a16:creationId xmlns:a16="http://schemas.microsoft.com/office/drawing/2014/main" id="{3825809B-013E-B601-D87C-FEB60232B6D1}"/>
              </a:ext>
            </a:extLst>
          </p:cNvPr>
          <p:cNvSpPr/>
          <p:nvPr/>
        </p:nvSpPr>
        <p:spPr>
          <a:xfrm rot="5400000">
            <a:off x="1537432" y="21622126"/>
            <a:ext cx="195549" cy="137112"/>
          </a:xfrm>
          <a:prstGeom prst="triangle">
            <a:avLst/>
          </a:prstGeom>
          <a:solidFill>
            <a:srgbClr val="004479"/>
          </a:solidFill>
          <a:ln>
            <a:solidFill>
              <a:srgbClr val="004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24" name="Rounded Rectangle 123">
            <a:extLst>
              <a:ext uri="{FF2B5EF4-FFF2-40B4-BE49-F238E27FC236}">
                <a16:creationId xmlns:a16="http://schemas.microsoft.com/office/drawing/2014/main" id="{9C28ACCE-F6A3-FA00-AEEA-D983FFA47C66}"/>
              </a:ext>
            </a:extLst>
          </p:cNvPr>
          <p:cNvSpPr/>
          <p:nvPr/>
        </p:nvSpPr>
        <p:spPr>
          <a:xfrm>
            <a:off x="1258506" y="21976423"/>
            <a:ext cx="590886" cy="411344"/>
          </a:xfrm>
          <a:prstGeom prst="roundRect">
            <a:avLst/>
          </a:prstGeom>
          <a:solidFill>
            <a:srgbClr val="004479"/>
          </a:solidFill>
          <a:ln>
            <a:solidFill>
              <a:srgbClr val="004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25" name="Triangle 124">
            <a:extLst>
              <a:ext uri="{FF2B5EF4-FFF2-40B4-BE49-F238E27FC236}">
                <a16:creationId xmlns:a16="http://schemas.microsoft.com/office/drawing/2014/main" id="{409B6541-EF1F-73F9-E91E-6AB8C889AB9E}"/>
              </a:ext>
            </a:extLst>
          </p:cNvPr>
          <p:cNvSpPr/>
          <p:nvPr/>
        </p:nvSpPr>
        <p:spPr>
          <a:xfrm rot="5400000">
            <a:off x="1827532" y="22117520"/>
            <a:ext cx="195549" cy="137112"/>
          </a:xfrm>
          <a:prstGeom prst="triangle">
            <a:avLst/>
          </a:prstGeom>
          <a:solidFill>
            <a:srgbClr val="004479"/>
          </a:solidFill>
          <a:ln>
            <a:solidFill>
              <a:srgbClr val="004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46" name="Rounded Rectangle 145">
            <a:extLst>
              <a:ext uri="{FF2B5EF4-FFF2-40B4-BE49-F238E27FC236}">
                <a16:creationId xmlns:a16="http://schemas.microsoft.com/office/drawing/2014/main" id="{CF390303-7A9C-C471-052F-853611B9CE61}"/>
              </a:ext>
            </a:extLst>
          </p:cNvPr>
          <p:cNvSpPr/>
          <p:nvPr/>
        </p:nvSpPr>
        <p:spPr>
          <a:xfrm>
            <a:off x="968406" y="21468329"/>
            <a:ext cx="590886" cy="411344"/>
          </a:xfrm>
          <a:prstGeom prst="roundRect">
            <a:avLst/>
          </a:prstGeom>
          <a:solidFill>
            <a:srgbClr val="004479"/>
          </a:solidFill>
          <a:ln>
            <a:solidFill>
              <a:srgbClr val="004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7" name="Picture 146">
            <a:extLst>
              <a:ext uri="{FF2B5EF4-FFF2-40B4-BE49-F238E27FC236}">
                <a16:creationId xmlns:a16="http://schemas.microsoft.com/office/drawing/2014/main" id="{72E57451-2FDC-0CCB-E46C-58D7B14E25AB}"/>
              </a:ext>
            </a:extLst>
          </p:cNvPr>
          <p:cNvPicPr>
            <a:picLocks noChangeAspect="1"/>
          </p:cNvPicPr>
          <p:nvPr/>
        </p:nvPicPr>
        <p:blipFill>
          <a:blip r:embed="rId15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5951" y="21501118"/>
            <a:ext cx="342767" cy="342767"/>
          </a:xfrm>
          <a:prstGeom prst="rect">
            <a:avLst/>
          </a:prstGeom>
        </p:spPr>
      </p:pic>
      <p:pic>
        <p:nvPicPr>
          <p:cNvPr id="148" name="Picture 147">
            <a:extLst>
              <a:ext uri="{FF2B5EF4-FFF2-40B4-BE49-F238E27FC236}">
                <a16:creationId xmlns:a16="http://schemas.microsoft.com/office/drawing/2014/main" id="{4DCE2C2A-1E7F-5404-11B2-BCA7ACE3BE43}"/>
              </a:ext>
            </a:extLst>
          </p:cNvPr>
          <p:cNvPicPr>
            <a:picLocks noChangeAspect="1"/>
          </p:cNvPicPr>
          <p:nvPr/>
        </p:nvPicPr>
        <p:blipFill>
          <a:blip r:embed="rId1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67113" y="22003952"/>
            <a:ext cx="363393" cy="363393"/>
          </a:xfrm>
          <a:prstGeom prst="rect">
            <a:avLst/>
          </a:prstGeom>
        </p:spPr>
      </p:pic>
      <p:sp>
        <p:nvSpPr>
          <p:cNvPr id="152" name="TextBox 151">
            <a:extLst>
              <a:ext uri="{FF2B5EF4-FFF2-40B4-BE49-F238E27FC236}">
                <a16:creationId xmlns:a16="http://schemas.microsoft.com/office/drawing/2014/main" id="{ED51BD4C-7A56-7989-7F10-43DAF8815852}"/>
              </a:ext>
            </a:extLst>
          </p:cNvPr>
          <p:cNvSpPr txBox="1"/>
          <p:nvPr/>
        </p:nvSpPr>
        <p:spPr>
          <a:xfrm>
            <a:off x="514402" y="5355852"/>
            <a:ext cx="9765509" cy="510778"/>
          </a:xfrm>
          <a:prstGeom prst="roundRect">
            <a:avLst/>
          </a:prstGeom>
          <a:noFill/>
          <a:ln>
            <a:solidFill>
              <a:srgbClr val="004479"/>
            </a:solidFill>
          </a:ln>
        </p:spPr>
        <p:txBody>
          <a:bodyPr wrap="square">
            <a:spAutoFit/>
          </a:bodyPr>
          <a:lstStyle/>
          <a:p>
            <a:pPr algn="just" fontAlgn="base"/>
            <a:r>
              <a:rPr lang="en-US" sz="1200">
                <a:latin typeface="Helvetica" pitchFamily="2" charset="0"/>
              </a:rPr>
              <a:t>The survey shows that the majority of respondents believe that the financial sector plays an important role in the transition of our economies towards more sustainability and can have a positive impact in the development of sustainable energy, society or the environment.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9589D9F1-A6EC-2DEC-1A1E-B95CD5A73486}"/>
              </a:ext>
            </a:extLst>
          </p:cNvPr>
          <p:cNvSpPr txBox="1"/>
          <p:nvPr/>
        </p:nvSpPr>
        <p:spPr>
          <a:xfrm>
            <a:off x="507219" y="10436057"/>
            <a:ext cx="9772692" cy="510778"/>
          </a:xfrm>
          <a:prstGeom prst="roundRect">
            <a:avLst/>
          </a:prstGeom>
          <a:noFill/>
          <a:ln>
            <a:solidFill>
              <a:srgbClr val="004479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algn="just" fontAlgn="base">
              <a:defRPr sz="1200">
                <a:effectLst/>
                <a:latin typeface="Helvetica" pitchFamily="2" charset="0"/>
              </a:defRPr>
            </a:lvl1pPr>
          </a:lstStyle>
          <a:p>
            <a:r>
              <a:rPr lang="en-US"/>
              <a:t>In general, sustainable finance is a subject that is difficult for the general public to understand; for those interviewed, transparency and the need to be better informed are key to overcoming the lack of knowledge and understanding of sustainable finance.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1F589D56-314D-946A-AE6F-DFFD022A3D0A}"/>
              </a:ext>
            </a:extLst>
          </p:cNvPr>
          <p:cNvSpPr txBox="1"/>
          <p:nvPr/>
        </p:nvSpPr>
        <p:spPr>
          <a:xfrm>
            <a:off x="514990" y="19002631"/>
            <a:ext cx="9764922" cy="510778"/>
          </a:xfrm>
          <a:prstGeom prst="roundRect">
            <a:avLst/>
          </a:prstGeom>
          <a:noFill/>
          <a:ln>
            <a:solidFill>
              <a:srgbClr val="004479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algn="just" fontAlgn="base">
              <a:defRPr sz="1200">
                <a:effectLst/>
                <a:latin typeface="Helvetica" pitchFamily="2" charset="0"/>
              </a:defRPr>
            </a:lvl1pPr>
          </a:lstStyle>
          <a:p>
            <a:r>
              <a:rPr lang="en-US" dirty="0">
                <a:effectLst/>
                <a:ea typeface="Times New Roman" panose="02020603050405020304" pitchFamily="18" charset="0"/>
              </a:rPr>
              <a:t>Respondents claim that the top 3 factors that trigger an investment are firstly profitability, secondly the level of risk and thirdly (equally) the reputation of the companies concerned and the respect of human rights.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00FFCEFE-2D3B-F849-F069-CBCED2B3A210}"/>
              </a:ext>
            </a:extLst>
          </p:cNvPr>
          <p:cNvSpPr txBox="1"/>
          <p:nvPr/>
        </p:nvSpPr>
        <p:spPr>
          <a:xfrm>
            <a:off x="514990" y="15349887"/>
            <a:ext cx="9764921" cy="510778"/>
          </a:xfrm>
          <a:prstGeom prst="roundRect">
            <a:avLst/>
          </a:prstGeom>
          <a:noFill/>
          <a:ln>
            <a:solidFill>
              <a:srgbClr val="004479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algn="just" fontAlgn="base">
              <a:defRPr sz="1200">
                <a:effectLst/>
                <a:latin typeface="Helvetica" pitchFamily="2" charset="0"/>
              </a:defRPr>
            </a:lvl1pPr>
          </a:lstStyle>
          <a:p>
            <a:r>
              <a:rPr lang="en-US"/>
              <a:t>The general public has a strong interest in financial products related to sustainable finance and the potential for investment in these products is significant.</a:t>
            </a:r>
          </a:p>
        </p:txBody>
      </p: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F568A43F-72AC-FEEA-D35D-792A0E8CCB06}"/>
              </a:ext>
            </a:extLst>
          </p:cNvPr>
          <p:cNvCxnSpPr>
            <a:cxnSpLocks/>
          </p:cNvCxnSpPr>
          <p:nvPr/>
        </p:nvCxnSpPr>
        <p:spPr>
          <a:xfrm>
            <a:off x="394129" y="650009"/>
            <a:ext cx="922217" cy="0"/>
          </a:xfrm>
          <a:prstGeom prst="line">
            <a:avLst/>
          </a:prstGeom>
          <a:ln w="57150">
            <a:solidFill>
              <a:srgbClr val="004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TextBox 156">
            <a:extLst>
              <a:ext uri="{FF2B5EF4-FFF2-40B4-BE49-F238E27FC236}">
                <a16:creationId xmlns:a16="http://schemas.microsoft.com/office/drawing/2014/main" id="{E9FFFB99-7254-DA05-B8A0-A9B3E609E6B7}"/>
              </a:ext>
            </a:extLst>
          </p:cNvPr>
          <p:cNvSpPr txBox="1"/>
          <p:nvPr/>
        </p:nvSpPr>
        <p:spPr>
          <a:xfrm>
            <a:off x="4497701" y="11761064"/>
            <a:ext cx="63592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>
                <a:solidFill>
                  <a:srgbClr val="004479"/>
                </a:solidFill>
                <a:latin typeface="Avenir Next" panose="020B0503020202020204" pitchFamily="34" charset="0"/>
                <a:cs typeface="Arial" panose="020B0604020202020204" pitchFamily="34" charset="0"/>
              </a:rPr>
              <a:t>Have you already or will you in the future invest in </a:t>
            </a:r>
          </a:p>
          <a:p>
            <a:pPr algn="ctr"/>
            <a:r>
              <a:rPr lang="en-US" sz="1300">
                <a:solidFill>
                  <a:srgbClr val="004479"/>
                </a:solidFill>
                <a:latin typeface="Avenir Next" panose="020B0503020202020204" pitchFamily="34" charset="0"/>
                <a:cs typeface="Arial" panose="020B0604020202020204" pitchFamily="34" charset="0"/>
              </a:rPr>
              <a:t>sustainable financial products?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9E6C2836-4EA3-D437-51B3-2E7CBFB73B0E}"/>
              </a:ext>
            </a:extLst>
          </p:cNvPr>
          <p:cNvSpPr txBox="1"/>
          <p:nvPr/>
        </p:nvSpPr>
        <p:spPr>
          <a:xfrm>
            <a:off x="2036462" y="13849407"/>
            <a:ext cx="20706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1100">
                <a:solidFill>
                  <a:srgbClr val="3CA642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US" sz="1200">
                <a:solidFill>
                  <a:srgbClr val="D82C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24% of people report having been approached about investing in sustainable products.</a:t>
            </a:r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AE26990F-A327-56BC-60B0-FEECD43603D4}"/>
              </a:ext>
            </a:extLst>
          </p:cNvPr>
          <p:cNvSpPr/>
          <p:nvPr/>
        </p:nvSpPr>
        <p:spPr>
          <a:xfrm>
            <a:off x="9682687" y="4791973"/>
            <a:ext cx="52089" cy="52089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79AD6015-8A7D-B73C-C92F-8DA459A815EA}"/>
              </a:ext>
            </a:extLst>
          </p:cNvPr>
          <p:cNvCxnSpPr>
            <a:cxnSpLocks/>
          </p:cNvCxnSpPr>
          <p:nvPr/>
        </p:nvCxnSpPr>
        <p:spPr>
          <a:xfrm>
            <a:off x="9448389" y="650009"/>
            <a:ext cx="922217" cy="0"/>
          </a:xfrm>
          <a:prstGeom prst="line">
            <a:avLst/>
          </a:prstGeom>
          <a:ln w="57150">
            <a:solidFill>
              <a:srgbClr val="004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Arc 160">
            <a:extLst>
              <a:ext uri="{FF2B5EF4-FFF2-40B4-BE49-F238E27FC236}">
                <a16:creationId xmlns:a16="http://schemas.microsoft.com/office/drawing/2014/main" id="{CA4C1D2E-4549-6B2C-2552-5FC93DDF69D3}"/>
              </a:ext>
            </a:extLst>
          </p:cNvPr>
          <p:cNvSpPr/>
          <p:nvPr/>
        </p:nvSpPr>
        <p:spPr>
          <a:xfrm rot="13053461">
            <a:off x="5630632" y="1736479"/>
            <a:ext cx="918432" cy="1203345"/>
          </a:xfrm>
          <a:prstGeom prst="arc">
            <a:avLst/>
          </a:prstGeom>
          <a:ln w="95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Triangle 161">
            <a:extLst>
              <a:ext uri="{FF2B5EF4-FFF2-40B4-BE49-F238E27FC236}">
                <a16:creationId xmlns:a16="http://schemas.microsoft.com/office/drawing/2014/main" id="{8C9EA31C-D9B8-04E8-5B4E-EEA02A587F73}"/>
              </a:ext>
            </a:extLst>
          </p:cNvPr>
          <p:cNvSpPr/>
          <p:nvPr/>
        </p:nvSpPr>
        <p:spPr>
          <a:xfrm>
            <a:off x="5634195" y="2701633"/>
            <a:ext cx="199180" cy="171707"/>
          </a:xfrm>
          <a:prstGeom prst="triangl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3" name="Chart 162">
            <a:extLst>
              <a:ext uri="{FF2B5EF4-FFF2-40B4-BE49-F238E27FC236}">
                <a16:creationId xmlns:a16="http://schemas.microsoft.com/office/drawing/2014/main" id="{A00D6C29-379A-C30C-908D-7E94624126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3292785"/>
              </p:ext>
            </p:extLst>
          </p:nvPr>
        </p:nvGraphicFramePr>
        <p:xfrm>
          <a:off x="5988269" y="7537901"/>
          <a:ext cx="4381255" cy="2660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sp>
        <p:nvSpPr>
          <p:cNvPr id="164" name="TextBox 163">
            <a:extLst>
              <a:ext uri="{FF2B5EF4-FFF2-40B4-BE49-F238E27FC236}">
                <a16:creationId xmlns:a16="http://schemas.microsoft.com/office/drawing/2014/main" id="{42011C36-152A-0188-4A4A-74E5D73DECD8}"/>
              </a:ext>
            </a:extLst>
          </p:cNvPr>
          <p:cNvSpPr txBox="1"/>
          <p:nvPr/>
        </p:nvSpPr>
        <p:spPr>
          <a:xfrm>
            <a:off x="5967123" y="9413343"/>
            <a:ext cx="10538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>
                <a:solidFill>
                  <a:srgbClr val="00ACFF"/>
                </a:solidFill>
                <a:latin typeface="Avenir Next" panose="020B0503020202020204" pitchFamily="34" charset="0"/>
              </a:rPr>
              <a:t>40%  :</a:t>
            </a:r>
          </a:p>
          <a:p>
            <a:pPr algn="ctr"/>
            <a:r>
              <a:rPr lang="en-US" sz="1000" b="1">
                <a:solidFill>
                  <a:srgbClr val="00ACFF"/>
                </a:solidFill>
                <a:latin typeface="Avenir Next" panose="020B0503020202020204" pitchFamily="34" charset="0"/>
              </a:rPr>
              <a:t>Tend to </a:t>
            </a:r>
          </a:p>
          <a:p>
            <a:pPr algn="ctr"/>
            <a:r>
              <a:rPr lang="en-US" sz="1000" b="1">
                <a:solidFill>
                  <a:srgbClr val="00ACFF"/>
                </a:solidFill>
                <a:latin typeface="Avenir Next" panose="020B0503020202020204" pitchFamily="34" charset="0"/>
              </a:rPr>
              <a:t>agree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CE300B6A-2B2C-A657-CC96-D7D631A2387B}"/>
              </a:ext>
            </a:extLst>
          </p:cNvPr>
          <p:cNvSpPr txBox="1"/>
          <p:nvPr/>
        </p:nvSpPr>
        <p:spPr>
          <a:xfrm>
            <a:off x="9011161" y="9664140"/>
            <a:ext cx="10538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>
                <a:solidFill>
                  <a:srgbClr val="3CA642"/>
                </a:solidFill>
                <a:latin typeface="Avenir Next" panose="020B0503020202020204" pitchFamily="34" charset="0"/>
              </a:rPr>
              <a:t>47% : </a:t>
            </a:r>
          </a:p>
          <a:p>
            <a:pPr algn="ctr"/>
            <a:r>
              <a:rPr lang="en-US" sz="1000" b="1">
                <a:solidFill>
                  <a:srgbClr val="3CA642"/>
                </a:solidFill>
                <a:latin typeface="Avenir Next" panose="020B0503020202020204" pitchFamily="34" charset="0"/>
              </a:rPr>
              <a:t>Strongly agree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06DD7995-F4E5-4CB1-0502-6793CDCCC937}"/>
              </a:ext>
            </a:extLst>
          </p:cNvPr>
          <p:cNvSpPr txBox="1"/>
          <p:nvPr/>
        </p:nvSpPr>
        <p:spPr>
          <a:xfrm>
            <a:off x="9204444" y="7444776"/>
            <a:ext cx="7753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>
                <a:solidFill>
                  <a:srgbClr val="D82CAA"/>
                </a:solidFill>
                <a:latin typeface="Avenir Next" panose="020B0503020202020204" pitchFamily="34" charset="0"/>
              </a:rPr>
              <a:t>7% : </a:t>
            </a:r>
          </a:p>
          <a:p>
            <a:pPr algn="ctr"/>
            <a:r>
              <a:rPr lang="en-US" sz="1000" b="1">
                <a:solidFill>
                  <a:srgbClr val="D82CAA"/>
                </a:solidFill>
                <a:latin typeface="Avenir Next" panose="020B0503020202020204" pitchFamily="34" charset="0"/>
              </a:rPr>
              <a:t>I don’t know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0475BA5B-66E4-ABC7-FF3C-D68D38BFF6E0}"/>
              </a:ext>
            </a:extLst>
          </p:cNvPr>
          <p:cNvSpPr txBox="1"/>
          <p:nvPr/>
        </p:nvSpPr>
        <p:spPr>
          <a:xfrm>
            <a:off x="5974203" y="8115765"/>
            <a:ext cx="8884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>
                <a:solidFill>
                  <a:srgbClr val="004479"/>
                </a:solidFill>
                <a:latin typeface="Avenir Next" panose="020B0503020202020204" pitchFamily="34" charset="0"/>
              </a:rPr>
              <a:t>4% :</a:t>
            </a:r>
          </a:p>
          <a:p>
            <a:pPr algn="ctr"/>
            <a:r>
              <a:rPr lang="en-US" sz="1000" b="1">
                <a:solidFill>
                  <a:srgbClr val="004479"/>
                </a:solidFill>
                <a:latin typeface="Avenir Next" panose="020B0503020202020204" pitchFamily="34" charset="0"/>
              </a:rPr>
              <a:t>Tend to disagree</a:t>
            </a: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5003B4FA-4D35-0EB1-87D8-6AFBE447433B}"/>
              </a:ext>
            </a:extLst>
          </p:cNvPr>
          <p:cNvSpPr txBox="1"/>
          <p:nvPr/>
        </p:nvSpPr>
        <p:spPr>
          <a:xfrm>
            <a:off x="6485731" y="7322840"/>
            <a:ext cx="9886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>
                <a:solidFill>
                  <a:srgbClr val="E30413"/>
                </a:solidFill>
                <a:latin typeface="Avenir Next" panose="020B0503020202020204" pitchFamily="34" charset="0"/>
              </a:rPr>
              <a:t>1% : </a:t>
            </a:r>
          </a:p>
          <a:p>
            <a:pPr algn="ctr"/>
            <a:r>
              <a:rPr lang="en-US" sz="1000" b="1">
                <a:solidFill>
                  <a:srgbClr val="E30413"/>
                </a:solidFill>
                <a:latin typeface="Avenir Next" panose="020B0503020202020204" pitchFamily="34" charset="0"/>
              </a:rPr>
              <a:t>Strongly disagree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09FA2657-C72C-6B8B-9C3A-37184748487B}"/>
              </a:ext>
            </a:extLst>
          </p:cNvPr>
          <p:cNvSpPr txBox="1"/>
          <p:nvPr/>
        </p:nvSpPr>
        <p:spPr>
          <a:xfrm>
            <a:off x="5756329" y="6628328"/>
            <a:ext cx="435260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>
                <a:latin typeface="Avenir Next" panose="020B0503020202020204" pitchFamily="34" charset="0"/>
                <a:cs typeface="Arial" panose="020B0604020202020204" pitchFamily="34" charset="0"/>
              </a:rPr>
              <a:t>Should the general public be more informed to better understand what sustainable finance is?</a:t>
            </a:r>
          </a:p>
        </p:txBody>
      </p:sp>
      <p:sp>
        <p:nvSpPr>
          <p:cNvPr id="174" name="Arc 173">
            <a:extLst>
              <a:ext uri="{FF2B5EF4-FFF2-40B4-BE49-F238E27FC236}">
                <a16:creationId xmlns:a16="http://schemas.microsoft.com/office/drawing/2014/main" id="{F34878E2-D1A5-32DE-3406-8421FEDBFEF8}"/>
              </a:ext>
            </a:extLst>
          </p:cNvPr>
          <p:cNvSpPr/>
          <p:nvPr/>
        </p:nvSpPr>
        <p:spPr>
          <a:xfrm rot="13053461">
            <a:off x="5799844" y="6831879"/>
            <a:ext cx="918432" cy="1203345"/>
          </a:xfrm>
          <a:prstGeom prst="arc">
            <a:avLst/>
          </a:prstGeom>
          <a:ln w="95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Triangle 174">
            <a:extLst>
              <a:ext uri="{FF2B5EF4-FFF2-40B4-BE49-F238E27FC236}">
                <a16:creationId xmlns:a16="http://schemas.microsoft.com/office/drawing/2014/main" id="{ABC5C910-C8AD-B854-2A05-B7A72ACC1D7B}"/>
              </a:ext>
            </a:extLst>
          </p:cNvPr>
          <p:cNvSpPr/>
          <p:nvPr/>
        </p:nvSpPr>
        <p:spPr>
          <a:xfrm>
            <a:off x="5830075" y="7812268"/>
            <a:ext cx="199180" cy="171707"/>
          </a:xfrm>
          <a:prstGeom prst="triangl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6" name="Picture 175" descr="Icon&#10;&#10;Description automatically generated">
            <a:extLst>
              <a:ext uri="{FF2B5EF4-FFF2-40B4-BE49-F238E27FC236}">
                <a16:creationId xmlns:a16="http://schemas.microsoft.com/office/drawing/2014/main" id="{10A4522E-895A-6625-685F-EA0C7116388A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alphaModFix amt="21000"/>
          </a:blip>
          <a:srcRect b="23829"/>
          <a:stretch/>
        </p:blipFill>
        <p:spPr>
          <a:xfrm>
            <a:off x="688056" y="9620750"/>
            <a:ext cx="1081126" cy="823499"/>
          </a:xfrm>
          <a:prstGeom prst="rect">
            <a:avLst/>
          </a:prstGeom>
        </p:spPr>
      </p:pic>
      <p:graphicFrame>
        <p:nvGraphicFramePr>
          <p:cNvPr id="177" name="Chart 176">
            <a:extLst>
              <a:ext uri="{FF2B5EF4-FFF2-40B4-BE49-F238E27FC236}">
                <a16:creationId xmlns:a16="http://schemas.microsoft.com/office/drawing/2014/main" id="{5C971957-BCF6-1617-79B9-DC4E34E209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5231080"/>
              </p:ext>
            </p:extLst>
          </p:nvPr>
        </p:nvGraphicFramePr>
        <p:xfrm>
          <a:off x="-677162" y="12917548"/>
          <a:ext cx="3542379" cy="2764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1"/>
          </a:graphicData>
        </a:graphic>
      </p:graphicFrame>
      <p:pic>
        <p:nvPicPr>
          <p:cNvPr id="180" name="Picture 179">
            <a:extLst>
              <a:ext uri="{FF2B5EF4-FFF2-40B4-BE49-F238E27FC236}">
                <a16:creationId xmlns:a16="http://schemas.microsoft.com/office/drawing/2014/main" id="{8A034B46-B7AB-A722-75D8-54C1DAE957E2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20000"/>
          </a:blip>
          <a:stretch>
            <a:fillRect/>
          </a:stretch>
        </p:blipFill>
        <p:spPr>
          <a:xfrm>
            <a:off x="9312055" y="14528145"/>
            <a:ext cx="837602" cy="837602"/>
          </a:xfrm>
          <a:prstGeom prst="rect">
            <a:avLst/>
          </a:prstGeom>
        </p:spPr>
      </p:pic>
      <p:pic>
        <p:nvPicPr>
          <p:cNvPr id="181" name="Picture 180" descr="Icon&#10;&#10;Description automatically generated">
            <a:extLst>
              <a:ext uri="{FF2B5EF4-FFF2-40B4-BE49-F238E27FC236}">
                <a16:creationId xmlns:a16="http://schemas.microsoft.com/office/drawing/2014/main" id="{14E0C50C-EB8E-F2BC-82B0-11A198D9E8C4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alphaModFix amt="21000"/>
          </a:blip>
          <a:srcRect b="23829"/>
          <a:stretch/>
        </p:blipFill>
        <p:spPr>
          <a:xfrm>
            <a:off x="9277188" y="18180365"/>
            <a:ext cx="1081126" cy="823499"/>
          </a:xfrm>
          <a:prstGeom prst="rect">
            <a:avLst/>
          </a:prstGeom>
        </p:spPr>
      </p:pic>
      <p:sp>
        <p:nvSpPr>
          <p:cNvPr id="2" name="Arc 1">
            <a:extLst>
              <a:ext uri="{FF2B5EF4-FFF2-40B4-BE49-F238E27FC236}">
                <a16:creationId xmlns:a16="http://schemas.microsoft.com/office/drawing/2014/main" id="{C3E81035-1C92-A357-D93D-6EAD2F4E970B}"/>
              </a:ext>
            </a:extLst>
          </p:cNvPr>
          <p:cNvSpPr/>
          <p:nvPr/>
        </p:nvSpPr>
        <p:spPr>
          <a:xfrm rot="13053461">
            <a:off x="5106687" y="11654189"/>
            <a:ext cx="918432" cy="1203345"/>
          </a:xfrm>
          <a:prstGeom prst="arc">
            <a:avLst/>
          </a:prstGeom>
          <a:ln w="95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riangle 2">
            <a:extLst>
              <a:ext uri="{FF2B5EF4-FFF2-40B4-BE49-F238E27FC236}">
                <a16:creationId xmlns:a16="http://schemas.microsoft.com/office/drawing/2014/main" id="{45900AE6-190B-0E42-1E9C-929E85D0C68A}"/>
              </a:ext>
            </a:extLst>
          </p:cNvPr>
          <p:cNvSpPr/>
          <p:nvPr/>
        </p:nvSpPr>
        <p:spPr>
          <a:xfrm>
            <a:off x="5148228" y="12649949"/>
            <a:ext cx="199180" cy="171707"/>
          </a:xfrm>
          <a:prstGeom prst="triangl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544C5042-BA73-1E51-CBDA-E395E10CE8DD}"/>
              </a:ext>
            </a:extLst>
          </p:cNvPr>
          <p:cNvSpPr txBox="1"/>
          <p:nvPr/>
        </p:nvSpPr>
        <p:spPr>
          <a:xfrm>
            <a:off x="168242" y="20311099"/>
            <a:ext cx="503200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latin typeface="Avenir Next" panose="020B0503020202020204" pitchFamily="34" charset="0"/>
                <a:cs typeface="Arial" panose="020B0604020202020204" pitchFamily="34" charset="0"/>
              </a:rPr>
              <a:t>What are the most reliable sources of information?</a:t>
            </a:r>
            <a:endParaRPr lang="en-US" sz="1300" dirty="0">
              <a:latin typeface="Avenir Next" panose="020B0503020202020204" pitchFamily="34" charset="0"/>
              <a:cs typeface="Arial Hebrew" pitchFamily="2" charset="-79"/>
            </a:endParaRP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B4E68BD8-4FBA-99A9-8815-D2408A6E447C}"/>
              </a:ext>
            </a:extLst>
          </p:cNvPr>
          <p:cNvSpPr txBox="1"/>
          <p:nvPr/>
        </p:nvSpPr>
        <p:spPr>
          <a:xfrm>
            <a:off x="7340468" y="21646575"/>
            <a:ext cx="2498184" cy="510778"/>
          </a:xfrm>
          <a:prstGeom prst="roundRect">
            <a:avLst/>
          </a:prstGeom>
          <a:noFill/>
          <a:ln>
            <a:solidFill>
              <a:srgbClr val="004479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algn="just" fontAlgn="base">
              <a:defRPr sz="1200">
                <a:effectLst/>
                <a:latin typeface="Helvetica" pitchFamily="2" charset="0"/>
              </a:defRPr>
            </a:lvl1pPr>
          </a:lstStyle>
          <a:p>
            <a:r>
              <a:rPr lang="en-US" dirty="0"/>
              <a:t>The survey shows the trust and expertise given to the banker. </a:t>
            </a:r>
          </a:p>
        </p:txBody>
      </p:sp>
      <p:pic>
        <p:nvPicPr>
          <p:cNvPr id="191" name="Picture 190">
            <a:extLst>
              <a:ext uri="{FF2B5EF4-FFF2-40B4-BE49-F238E27FC236}">
                <a16:creationId xmlns:a16="http://schemas.microsoft.com/office/drawing/2014/main" id="{10A24DE1-4F34-C368-7C04-098CD7055947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20000"/>
          </a:blip>
          <a:stretch>
            <a:fillRect/>
          </a:stretch>
        </p:blipFill>
        <p:spPr>
          <a:xfrm>
            <a:off x="8723388" y="20821779"/>
            <a:ext cx="837602" cy="837602"/>
          </a:xfrm>
          <a:prstGeom prst="rect">
            <a:avLst/>
          </a:prstGeom>
        </p:spPr>
      </p:pic>
      <p:sp>
        <p:nvSpPr>
          <p:cNvPr id="196" name="Arc 195">
            <a:extLst>
              <a:ext uri="{FF2B5EF4-FFF2-40B4-BE49-F238E27FC236}">
                <a16:creationId xmlns:a16="http://schemas.microsoft.com/office/drawing/2014/main" id="{5D14F0C4-FCD4-3517-A1FC-36D9D5C3D0ED}"/>
              </a:ext>
            </a:extLst>
          </p:cNvPr>
          <p:cNvSpPr/>
          <p:nvPr/>
        </p:nvSpPr>
        <p:spPr>
          <a:xfrm rot="20252134" flipH="1">
            <a:off x="366918" y="20434236"/>
            <a:ext cx="918432" cy="1203345"/>
          </a:xfrm>
          <a:prstGeom prst="arc">
            <a:avLst/>
          </a:prstGeom>
          <a:ln w="95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7" name="Triangle 196">
            <a:extLst>
              <a:ext uri="{FF2B5EF4-FFF2-40B4-BE49-F238E27FC236}">
                <a16:creationId xmlns:a16="http://schemas.microsoft.com/office/drawing/2014/main" id="{F0666DAF-3497-B500-FF4B-0EFD79D31990}"/>
              </a:ext>
            </a:extLst>
          </p:cNvPr>
          <p:cNvSpPr/>
          <p:nvPr/>
        </p:nvSpPr>
        <p:spPr>
          <a:xfrm rot="7541516">
            <a:off x="341597" y="21107139"/>
            <a:ext cx="199180" cy="171707"/>
          </a:xfrm>
          <a:prstGeom prst="triangl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id="{6ACA4F78-6CB9-0337-8E02-83A5AB319C70}"/>
              </a:ext>
            </a:extLst>
          </p:cNvPr>
          <p:cNvSpPr txBox="1"/>
          <p:nvPr/>
        </p:nvSpPr>
        <p:spPr>
          <a:xfrm>
            <a:off x="191267" y="23988593"/>
            <a:ext cx="59147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latin typeface="Avenir Next" panose="020B0503020202020204" pitchFamily="34" charset="0"/>
              </a:rPr>
              <a:t>This survey was realized, with the methodology of the supplier ILRES, by: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i="1" dirty="0">
                <a:latin typeface="Avenir Next" panose="020B0503020202020204" pitchFamily="34" charset="0"/>
              </a:rPr>
              <a:t>CSSF  - </a:t>
            </a:r>
            <a:r>
              <a:rPr lang="en-US" sz="1100" i="1" dirty="0">
                <a:latin typeface="Avenir Next" panose="020B0503020202020204" pitchFamily="34" charset="0"/>
                <a:hlinkClick r:id="rId22"/>
              </a:rPr>
              <a:t>www.cssf.lu</a:t>
            </a:r>
            <a:endParaRPr lang="en-US" sz="1100" i="1" dirty="0">
              <a:latin typeface="Avenir Next" panose="020B0503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i="1" dirty="0" err="1">
                <a:latin typeface="Avenir Next" panose="020B0503020202020204" pitchFamily="34" charset="0"/>
              </a:rPr>
              <a:t>Fondation</a:t>
            </a:r>
            <a:r>
              <a:rPr lang="en-US" sz="1100" i="1" dirty="0">
                <a:latin typeface="Avenir Next" panose="020B0503020202020204" pitchFamily="34" charset="0"/>
              </a:rPr>
              <a:t> ABBL - </a:t>
            </a:r>
            <a:r>
              <a:rPr lang="en-US" sz="1100" i="1" dirty="0">
                <a:latin typeface="Avenir Next" panose="020B0503020202020204" pitchFamily="34" charset="0"/>
                <a:hlinkClick r:id="rId23"/>
              </a:rPr>
              <a:t>www.abbl.lu/en/consumers/financial-education/abbl-foundation</a:t>
            </a:r>
            <a:endParaRPr lang="en-US" sz="1100" i="1" dirty="0">
              <a:latin typeface="Avenir Next" panose="020B0503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i="1" dirty="0">
                <a:latin typeface="Avenir Next" panose="020B0503020202020204" pitchFamily="34" charset="0"/>
              </a:rPr>
              <a:t>LSFI </a:t>
            </a:r>
            <a:r>
              <a:rPr lang="en-US" sz="1100" i="1" dirty="0">
                <a:latin typeface="Avenir Next" panose="020B0503020202020204" pitchFamily="34" charset="0"/>
                <a:hlinkClick r:id="rId24"/>
              </a:rPr>
              <a:t>www.lsfi.lu</a:t>
            </a:r>
            <a:r>
              <a:rPr lang="en-US" sz="1100" i="1" dirty="0">
                <a:latin typeface="Avenir Next" panose="020B0503020202020204" pitchFamily="34" charset="0"/>
              </a:rPr>
              <a:t> </a:t>
            </a:r>
          </a:p>
        </p:txBody>
      </p:sp>
      <p:pic>
        <p:nvPicPr>
          <p:cNvPr id="199" name="Picture 198">
            <a:extLst>
              <a:ext uri="{FF2B5EF4-FFF2-40B4-BE49-F238E27FC236}">
                <a16:creationId xmlns:a16="http://schemas.microsoft.com/office/drawing/2014/main" id="{CEAFB66B-D0ED-E65E-C074-F53D88654E4C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9249744" y="23882587"/>
            <a:ext cx="1345976" cy="1006084"/>
          </a:xfrm>
          <a:prstGeom prst="rect">
            <a:avLst/>
          </a:prstGeom>
        </p:spPr>
      </p:pic>
      <p:pic>
        <p:nvPicPr>
          <p:cNvPr id="201" name="Picture 4">
            <a:extLst>
              <a:ext uri="{FF2B5EF4-FFF2-40B4-BE49-F238E27FC236}">
                <a16:creationId xmlns:a16="http://schemas.microsoft.com/office/drawing/2014/main" id="{0DEBD6BF-A4F1-F906-9B51-0471D06A4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450" y="24062735"/>
            <a:ext cx="928131" cy="723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" name="Picture 130">
            <a:extLst>
              <a:ext uri="{FF2B5EF4-FFF2-40B4-BE49-F238E27FC236}">
                <a16:creationId xmlns:a16="http://schemas.microsoft.com/office/drawing/2014/main" id="{9EA8155A-72AC-DCDB-5B49-D04D4AD7566E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7438369" y="24147220"/>
            <a:ext cx="1613587" cy="6909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4F5C383-55B4-7F4E-150C-C63B2F0EAB5D}"/>
              </a:ext>
            </a:extLst>
          </p:cNvPr>
          <p:cNvSpPr txBox="1"/>
          <p:nvPr/>
        </p:nvSpPr>
        <p:spPr>
          <a:xfrm flipH="1">
            <a:off x="6505558" y="17537519"/>
            <a:ext cx="16477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0044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Reputation of companies involved</a:t>
            </a:r>
          </a:p>
        </p:txBody>
      </p:sp>
      <p:sp>
        <p:nvSpPr>
          <p:cNvPr id="5" name="Triangle 4">
            <a:extLst>
              <a:ext uri="{FF2B5EF4-FFF2-40B4-BE49-F238E27FC236}">
                <a16:creationId xmlns:a16="http://schemas.microsoft.com/office/drawing/2014/main" id="{FC62ED0C-A3B7-294F-3C22-765C60E22003}"/>
              </a:ext>
            </a:extLst>
          </p:cNvPr>
          <p:cNvSpPr/>
          <p:nvPr/>
        </p:nvSpPr>
        <p:spPr>
          <a:xfrm rot="10800000" flipH="1">
            <a:off x="7213736" y="17960195"/>
            <a:ext cx="231399" cy="154265"/>
          </a:xfrm>
          <a:prstGeom prst="triangle">
            <a:avLst/>
          </a:prstGeom>
          <a:solidFill>
            <a:srgbClr val="D7A841"/>
          </a:solidFill>
          <a:ln>
            <a:solidFill>
              <a:srgbClr val="D7A8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4479"/>
              </a:solidFill>
            </a:endParaRPr>
          </a:p>
        </p:txBody>
      </p:sp>
      <p:sp>
        <p:nvSpPr>
          <p:cNvPr id="84" name="Doughnut 83">
            <a:extLst>
              <a:ext uri="{FF2B5EF4-FFF2-40B4-BE49-F238E27FC236}">
                <a16:creationId xmlns:a16="http://schemas.microsoft.com/office/drawing/2014/main" id="{277925CE-80CF-7DAC-300B-F06437401F7E}"/>
              </a:ext>
            </a:extLst>
          </p:cNvPr>
          <p:cNvSpPr/>
          <p:nvPr/>
        </p:nvSpPr>
        <p:spPr>
          <a:xfrm flipH="1">
            <a:off x="2564866" y="16565798"/>
            <a:ext cx="929194" cy="943415"/>
          </a:xfrm>
          <a:prstGeom prst="donut">
            <a:avLst>
              <a:gd name="adj" fmla="val 5085"/>
            </a:avLst>
          </a:prstGeom>
          <a:solidFill>
            <a:srgbClr val="3CA642"/>
          </a:solidFill>
          <a:ln>
            <a:solidFill>
              <a:srgbClr val="3CA6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Doughnut 84">
            <a:extLst>
              <a:ext uri="{FF2B5EF4-FFF2-40B4-BE49-F238E27FC236}">
                <a16:creationId xmlns:a16="http://schemas.microsoft.com/office/drawing/2014/main" id="{88F767D7-E633-5460-03CF-A545C28E951C}"/>
              </a:ext>
            </a:extLst>
          </p:cNvPr>
          <p:cNvSpPr/>
          <p:nvPr/>
        </p:nvSpPr>
        <p:spPr>
          <a:xfrm flipH="1">
            <a:off x="4136487" y="16670812"/>
            <a:ext cx="824945" cy="837570"/>
          </a:xfrm>
          <a:prstGeom prst="donut">
            <a:avLst>
              <a:gd name="adj" fmla="val 5085"/>
            </a:avLst>
          </a:prstGeom>
          <a:solidFill>
            <a:srgbClr val="E30513"/>
          </a:solidFill>
          <a:ln>
            <a:solidFill>
              <a:srgbClr val="E305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Doughnut 85">
            <a:extLst>
              <a:ext uri="{FF2B5EF4-FFF2-40B4-BE49-F238E27FC236}">
                <a16:creationId xmlns:a16="http://schemas.microsoft.com/office/drawing/2014/main" id="{70A1249A-E222-BB71-5346-B71ED656FFD8}"/>
              </a:ext>
            </a:extLst>
          </p:cNvPr>
          <p:cNvSpPr/>
          <p:nvPr/>
        </p:nvSpPr>
        <p:spPr>
          <a:xfrm flipH="1">
            <a:off x="5609906" y="16782576"/>
            <a:ext cx="694292" cy="694292"/>
          </a:xfrm>
          <a:prstGeom prst="donut">
            <a:avLst>
              <a:gd name="adj" fmla="val 5962"/>
            </a:avLst>
          </a:prstGeom>
          <a:solidFill>
            <a:srgbClr val="D7A841"/>
          </a:solidFill>
          <a:ln>
            <a:solidFill>
              <a:srgbClr val="D7A8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Doughnut 86">
            <a:extLst>
              <a:ext uri="{FF2B5EF4-FFF2-40B4-BE49-F238E27FC236}">
                <a16:creationId xmlns:a16="http://schemas.microsoft.com/office/drawing/2014/main" id="{697DE49B-8201-D913-AAD0-D86863EC4A93}"/>
              </a:ext>
            </a:extLst>
          </p:cNvPr>
          <p:cNvSpPr/>
          <p:nvPr/>
        </p:nvSpPr>
        <p:spPr>
          <a:xfrm flipH="1">
            <a:off x="2717080" y="18243036"/>
            <a:ext cx="624766" cy="624766"/>
          </a:xfrm>
          <a:prstGeom prst="donut">
            <a:avLst>
              <a:gd name="adj" fmla="val 5085"/>
            </a:avLst>
          </a:prstGeom>
          <a:solidFill>
            <a:srgbClr val="3CA642"/>
          </a:solidFill>
          <a:ln>
            <a:solidFill>
              <a:srgbClr val="3CA6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Doughnut 87">
            <a:extLst>
              <a:ext uri="{FF2B5EF4-FFF2-40B4-BE49-F238E27FC236}">
                <a16:creationId xmlns:a16="http://schemas.microsoft.com/office/drawing/2014/main" id="{DBFFD7A5-EDDA-4445-04C2-8F8117C7A34E}"/>
              </a:ext>
            </a:extLst>
          </p:cNvPr>
          <p:cNvSpPr/>
          <p:nvPr/>
        </p:nvSpPr>
        <p:spPr>
          <a:xfrm flipH="1">
            <a:off x="4288218" y="18278290"/>
            <a:ext cx="579170" cy="579170"/>
          </a:xfrm>
          <a:prstGeom prst="donut">
            <a:avLst>
              <a:gd name="adj" fmla="val 5085"/>
            </a:avLst>
          </a:prstGeom>
          <a:solidFill>
            <a:srgbClr val="E30513"/>
          </a:solidFill>
          <a:ln>
            <a:solidFill>
              <a:srgbClr val="E305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Doughnut 88">
            <a:extLst>
              <a:ext uri="{FF2B5EF4-FFF2-40B4-BE49-F238E27FC236}">
                <a16:creationId xmlns:a16="http://schemas.microsoft.com/office/drawing/2014/main" id="{66D0380F-43F4-52D4-C4C7-3FC948506E04}"/>
              </a:ext>
            </a:extLst>
          </p:cNvPr>
          <p:cNvSpPr/>
          <p:nvPr/>
        </p:nvSpPr>
        <p:spPr>
          <a:xfrm flipH="1">
            <a:off x="5739464" y="18339688"/>
            <a:ext cx="498304" cy="498304"/>
          </a:xfrm>
          <a:prstGeom prst="donut">
            <a:avLst>
              <a:gd name="adj" fmla="val 5085"/>
            </a:avLst>
          </a:prstGeom>
          <a:solidFill>
            <a:srgbClr val="D7A841"/>
          </a:solidFill>
          <a:ln>
            <a:solidFill>
              <a:srgbClr val="D7A8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27A21784-3917-5702-0B20-028C0EA8A9F2}"/>
              </a:ext>
            </a:extLst>
          </p:cNvPr>
          <p:cNvSpPr txBox="1"/>
          <p:nvPr/>
        </p:nvSpPr>
        <p:spPr>
          <a:xfrm flipH="1">
            <a:off x="2825418" y="18328093"/>
            <a:ext cx="495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300" b="1" i="0" u="none" strike="noStrike" kern="1200" cap="none" spc="0" normalizeH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1°</a:t>
            </a:r>
          </a:p>
        </p:txBody>
      </p:sp>
      <p:pic>
        <p:nvPicPr>
          <p:cNvPr id="91" name="Picture 90">
            <a:extLst>
              <a:ext uri="{FF2B5EF4-FFF2-40B4-BE49-F238E27FC236}">
                <a16:creationId xmlns:a16="http://schemas.microsoft.com/office/drawing/2014/main" id="{F53BE1AF-DF38-9102-9955-0943CA659405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 flipH="1">
            <a:off x="2759050" y="16763463"/>
            <a:ext cx="540656" cy="540656"/>
          </a:xfrm>
          <a:prstGeom prst="rect">
            <a:avLst/>
          </a:prstGeom>
        </p:spPr>
      </p:pic>
      <p:sp>
        <p:nvSpPr>
          <p:cNvPr id="92" name="Triangle 91">
            <a:extLst>
              <a:ext uri="{FF2B5EF4-FFF2-40B4-BE49-F238E27FC236}">
                <a16:creationId xmlns:a16="http://schemas.microsoft.com/office/drawing/2014/main" id="{2ABE3BB9-E320-5683-4493-9E68A3699375}"/>
              </a:ext>
            </a:extLst>
          </p:cNvPr>
          <p:cNvSpPr/>
          <p:nvPr/>
        </p:nvSpPr>
        <p:spPr>
          <a:xfrm rot="10800000" flipH="1">
            <a:off x="2929665" y="17954256"/>
            <a:ext cx="231399" cy="154265"/>
          </a:xfrm>
          <a:prstGeom prst="triangle">
            <a:avLst/>
          </a:prstGeom>
          <a:solidFill>
            <a:srgbClr val="3CA642"/>
          </a:solidFill>
          <a:ln>
            <a:solidFill>
              <a:srgbClr val="3CA6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4479"/>
              </a:solidFill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80E76DFC-DD55-D7E2-DC7E-5C8021EAED17}"/>
              </a:ext>
            </a:extLst>
          </p:cNvPr>
          <p:cNvSpPr txBox="1"/>
          <p:nvPr/>
        </p:nvSpPr>
        <p:spPr>
          <a:xfrm flipH="1">
            <a:off x="2234443" y="17536923"/>
            <a:ext cx="161358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>
                <a:solidFill>
                  <a:srgbClr val="0044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Profit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12B6702C-2673-5742-3AF2-F18A102DD8B5}"/>
              </a:ext>
            </a:extLst>
          </p:cNvPr>
          <p:cNvSpPr txBox="1"/>
          <p:nvPr/>
        </p:nvSpPr>
        <p:spPr>
          <a:xfrm flipH="1">
            <a:off x="3763370" y="17574495"/>
            <a:ext cx="16135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44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 level</a:t>
            </a:r>
          </a:p>
        </p:txBody>
      </p:sp>
      <p:sp>
        <p:nvSpPr>
          <p:cNvPr id="128" name="Triangle 127">
            <a:extLst>
              <a:ext uri="{FF2B5EF4-FFF2-40B4-BE49-F238E27FC236}">
                <a16:creationId xmlns:a16="http://schemas.microsoft.com/office/drawing/2014/main" id="{83195A83-B18A-0834-3300-4C1E12481B52}"/>
              </a:ext>
            </a:extLst>
          </p:cNvPr>
          <p:cNvSpPr/>
          <p:nvPr/>
        </p:nvSpPr>
        <p:spPr>
          <a:xfrm rot="10800000" flipH="1">
            <a:off x="4454463" y="17966832"/>
            <a:ext cx="231399" cy="154265"/>
          </a:xfrm>
          <a:prstGeom prst="triangle">
            <a:avLst/>
          </a:prstGeom>
          <a:solidFill>
            <a:srgbClr val="E30513"/>
          </a:solidFill>
          <a:ln>
            <a:solidFill>
              <a:srgbClr val="E305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4479"/>
              </a:solidFill>
            </a:endParaRPr>
          </a:p>
        </p:txBody>
      </p:sp>
      <p:pic>
        <p:nvPicPr>
          <p:cNvPr id="129" name="Picture 128">
            <a:extLst>
              <a:ext uri="{FF2B5EF4-FFF2-40B4-BE49-F238E27FC236}">
                <a16:creationId xmlns:a16="http://schemas.microsoft.com/office/drawing/2014/main" id="{FE37C209-294C-4E8A-2467-D16297EC88FC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 flipH="1">
            <a:off x="4268094" y="16773622"/>
            <a:ext cx="570447" cy="570447"/>
          </a:xfrm>
          <a:prstGeom prst="rect">
            <a:avLst/>
          </a:prstGeom>
        </p:spPr>
      </p:pic>
      <p:sp>
        <p:nvSpPr>
          <p:cNvPr id="130" name="TextBox 129">
            <a:extLst>
              <a:ext uri="{FF2B5EF4-FFF2-40B4-BE49-F238E27FC236}">
                <a16:creationId xmlns:a16="http://schemas.microsoft.com/office/drawing/2014/main" id="{382DC93A-783C-3799-0C86-0EFD9778F312}"/>
              </a:ext>
            </a:extLst>
          </p:cNvPr>
          <p:cNvSpPr txBox="1"/>
          <p:nvPr/>
        </p:nvSpPr>
        <p:spPr>
          <a:xfrm flipH="1">
            <a:off x="5261541" y="17536586"/>
            <a:ext cx="1399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0044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Respect for </a:t>
            </a:r>
          </a:p>
          <a:p>
            <a:pPr algn="ctr"/>
            <a:r>
              <a:rPr lang="en-US" sz="1000" b="1" dirty="0">
                <a:solidFill>
                  <a:srgbClr val="0044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 rights</a:t>
            </a:r>
          </a:p>
        </p:txBody>
      </p:sp>
      <p:sp>
        <p:nvSpPr>
          <p:cNvPr id="132" name="Triangle 131">
            <a:extLst>
              <a:ext uri="{FF2B5EF4-FFF2-40B4-BE49-F238E27FC236}">
                <a16:creationId xmlns:a16="http://schemas.microsoft.com/office/drawing/2014/main" id="{0E966A1B-ECBC-E9A2-B13C-EE3A8D6F1BD5}"/>
              </a:ext>
            </a:extLst>
          </p:cNvPr>
          <p:cNvSpPr/>
          <p:nvPr/>
        </p:nvSpPr>
        <p:spPr>
          <a:xfrm rot="10800000" flipH="1">
            <a:off x="5865182" y="17963885"/>
            <a:ext cx="231399" cy="154265"/>
          </a:xfrm>
          <a:prstGeom prst="triangle">
            <a:avLst/>
          </a:prstGeom>
          <a:solidFill>
            <a:srgbClr val="D7A841"/>
          </a:solidFill>
          <a:ln>
            <a:solidFill>
              <a:srgbClr val="D7A8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4479"/>
              </a:solidFill>
            </a:endParaRPr>
          </a:p>
        </p:txBody>
      </p:sp>
      <p:pic>
        <p:nvPicPr>
          <p:cNvPr id="133" name="Picture 132">
            <a:extLst>
              <a:ext uri="{FF2B5EF4-FFF2-40B4-BE49-F238E27FC236}">
                <a16:creationId xmlns:a16="http://schemas.microsoft.com/office/drawing/2014/main" id="{967AD2CC-28A8-B97C-A728-452F4FA010A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5728943" y="16908391"/>
            <a:ext cx="447455" cy="447455"/>
          </a:xfrm>
          <a:prstGeom prst="rect">
            <a:avLst/>
          </a:prstGeom>
        </p:spPr>
      </p:pic>
      <p:pic>
        <p:nvPicPr>
          <p:cNvPr id="134" name="Picture 133">
            <a:extLst>
              <a:ext uri="{FF2B5EF4-FFF2-40B4-BE49-F238E27FC236}">
                <a16:creationId xmlns:a16="http://schemas.microsoft.com/office/drawing/2014/main" id="{04C64EEB-F247-41B5-22DD-FC577CDD8D85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 flipH="1">
            <a:off x="7079843" y="16905685"/>
            <a:ext cx="431301" cy="431301"/>
          </a:xfrm>
          <a:prstGeom prst="rect">
            <a:avLst/>
          </a:prstGeom>
        </p:spPr>
      </p:pic>
      <p:sp>
        <p:nvSpPr>
          <p:cNvPr id="135" name="TextBox 134">
            <a:extLst>
              <a:ext uri="{FF2B5EF4-FFF2-40B4-BE49-F238E27FC236}">
                <a16:creationId xmlns:a16="http://schemas.microsoft.com/office/drawing/2014/main" id="{742CBF1F-519B-2511-4B80-45C978F6D54C}"/>
              </a:ext>
            </a:extLst>
          </p:cNvPr>
          <p:cNvSpPr txBox="1"/>
          <p:nvPr/>
        </p:nvSpPr>
        <p:spPr>
          <a:xfrm flipH="1">
            <a:off x="4420072" y="18410130"/>
            <a:ext cx="4229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1400" b="1" i="0" u="none" strike="noStrike" kern="1200" cap="none" spc="0" normalizeH="0" dirty="0">
                <a:ln>
                  <a:noFill/>
                </a:ln>
                <a:solidFill>
                  <a:srgbClr val="243C7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2°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FF996DB6-B17A-614E-E630-101228F3C87C}"/>
              </a:ext>
            </a:extLst>
          </p:cNvPr>
          <p:cNvSpPr txBox="1"/>
          <p:nvPr/>
        </p:nvSpPr>
        <p:spPr>
          <a:xfrm flipH="1">
            <a:off x="5837360" y="18429458"/>
            <a:ext cx="4023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1100" b="1" i="0" u="none" strike="noStrike" kern="1200" cap="none" spc="0" normalizeH="0" dirty="0">
                <a:ln>
                  <a:noFill/>
                </a:ln>
                <a:solidFill>
                  <a:srgbClr val="243C7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3°</a:t>
            </a:r>
          </a:p>
        </p:txBody>
      </p:sp>
      <p:sp>
        <p:nvSpPr>
          <p:cNvPr id="150" name="Doughnut 149">
            <a:extLst>
              <a:ext uri="{FF2B5EF4-FFF2-40B4-BE49-F238E27FC236}">
                <a16:creationId xmlns:a16="http://schemas.microsoft.com/office/drawing/2014/main" id="{1071AC16-D7E3-7209-42CA-058984B862F2}"/>
              </a:ext>
            </a:extLst>
          </p:cNvPr>
          <p:cNvSpPr/>
          <p:nvPr/>
        </p:nvSpPr>
        <p:spPr>
          <a:xfrm flipH="1">
            <a:off x="6945900" y="16766193"/>
            <a:ext cx="694292" cy="694292"/>
          </a:xfrm>
          <a:prstGeom prst="donut">
            <a:avLst>
              <a:gd name="adj" fmla="val 5962"/>
            </a:avLst>
          </a:prstGeom>
          <a:solidFill>
            <a:srgbClr val="D7A841"/>
          </a:solidFill>
          <a:ln>
            <a:solidFill>
              <a:srgbClr val="D7A8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Doughnut 204">
            <a:extLst>
              <a:ext uri="{FF2B5EF4-FFF2-40B4-BE49-F238E27FC236}">
                <a16:creationId xmlns:a16="http://schemas.microsoft.com/office/drawing/2014/main" id="{E1792D9B-FBDB-3009-7E88-849BBCE3E88C}"/>
              </a:ext>
            </a:extLst>
          </p:cNvPr>
          <p:cNvSpPr/>
          <p:nvPr/>
        </p:nvSpPr>
        <p:spPr>
          <a:xfrm flipH="1">
            <a:off x="7090845" y="18333080"/>
            <a:ext cx="498304" cy="498304"/>
          </a:xfrm>
          <a:prstGeom prst="donut">
            <a:avLst>
              <a:gd name="adj" fmla="val 5085"/>
            </a:avLst>
          </a:prstGeom>
          <a:solidFill>
            <a:srgbClr val="D7A841"/>
          </a:solidFill>
          <a:ln>
            <a:solidFill>
              <a:srgbClr val="D7A8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B21664FB-9F4E-A566-B7D2-70D5C2BD2FD6}"/>
              </a:ext>
            </a:extLst>
          </p:cNvPr>
          <p:cNvSpPr txBox="1"/>
          <p:nvPr/>
        </p:nvSpPr>
        <p:spPr>
          <a:xfrm>
            <a:off x="6811098" y="14831325"/>
            <a:ext cx="365435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004479"/>
                </a:solidFill>
                <a:latin typeface="Avenir Next" panose="020B0503020202020204" pitchFamily="34" charset="0"/>
                <a:cs typeface="Arial" panose="020B0604020202020204" pitchFamily="34" charset="0"/>
              </a:rPr>
              <a:t>*</a:t>
            </a:r>
            <a:r>
              <a:rPr lang="en-US" sz="900" dirty="0">
                <a:solidFill>
                  <a:srgbClr val="0044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Especially the elderly said "no".</a:t>
            </a:r>
            <a:endParaRPr lang="en-US" sz="900" dirty="0">
              <a:solidFill>
                <a:srgbClr val="004479"/>
              </a:solidFill>
              <a:latin typeface="Avenir Next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DB5212B9-8C61-B8B9-7E25-C4F4B93F379F}"/>
              </a:ext>
            </a:extLst>
          </p:cNvPr>
          <p:cNvSpPr txBox="1"/>
          <p:nvPr/>
        </p:nvSpPr>
        <p:spPr>
          <a:xfrm flipH="1">
            <a:off x="7194565" y="18432995"/>
            <a:ext cx="3945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1100" b="1" i="0" u="none" strike="noStrike" kern="1200" cap="none" spc="0" normalizeH="0" dirty="0">
                <a:ln>
                  <a:noFill/>
                </a:ln>
                <a:solidFill>
                  <a:srgbClr val="243C7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3°</a:t>
            </a:r>
          </a:p>
        </p:txBody>
      </p:sp>
      <p:sp>
        <p:nvSpPr>
          <p:cNvPr id="138" name="Rounded Rectangle 137">
            <a:extLst>
              <a:ext uri="{FF2B5EF4-FFF2-40B4-BE49-F238E27FC236}">
                <a16:creationId xmlns:a16="http://schemas.microsoft.com/office/drawing/2014/main" id="{04F9988E-A871-6C0A-0B87-C5C439FB4A24}"/>
              </a:ext>
            </a:extLst>
          </p:cNvPr>
          <p:cNvSpPr/>
          <p:nvPr/>
        </p:nvSpPr>
        <p:spPr>
          <a:xfrm>
            <a:off x="6108156" y="23928887"/>
            <a:ext cx="4499139" cy="1006084"/>
          </a:xfrm>
          <a:prstGeom prst="roundRect">
            <a:avLst/>
          </a:prstGeom>
          <a:noFill/>
          <a:ln w="19050">
            <a:solidFill>
              <a:srgbClr val="004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5401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642</TotalTime>
  <Words>586</Words>
  <Application>Microsoft Macintosh PowerPoint</Application>
  <PresentationFormat>Custom</PresentationFormat>
  <Paragraphs>86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Arial Hebrew</vt:lpstr>
      <vt:lpstr>Avenir Book</vt:lpstr>
      <vt:lpstr>Avenir Next</vt:lpstr>
      <vt:lpstr>Calibri</vt:lpstr>
      <vt:lpstr>Calibri Light</vt:lpstr>
      <vt:lpstr>Helvetica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TAPIA</dc:creator>
  <cp:lastModifiedBy>Laura Marongiu</cp:lastModifiedBy>
  <cp:revision>25</cp:revision>
  <dcterms:created xsi:type="dcterms:W3CDTF">2022-09-06T08:55:28Z</dcterms:created>
  <dcterms:modified xsi:type="dcterms:W3CDTF">2022-10-18T10:46:09Z</dcterms:modified>
</cp:coreProperties>
</file>